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5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6.xml" ContentType="application/vnd.openxmlformats-officedocument.theme+xml"/>
  <Override PartName="/ppt/slideLayouts/slideLayout5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  <p:sldMasterId id="2147483676" r:id="rId2"/>
    <p:sldMasterId id="2147483680" r:id="rId3"/>
    <p:sldMasterId id="2147483725" r:id="rId4"/>
    <p:sldMasterId id="2147483836" r:id="rId5"/>
    <p:sldMasterId id="2147483848" r:id="rId6"/>
    <p:sldMasterId id="2147483863" r:id="rId7"/>
  </p:sldMasterIdLst>
  <p:notesMasterIdLst>
    <p:notesMasterId r:id="rId46"/>
  </p:notesMasterIdLst>
  <p:handoutMasterIdLst>
    <p:handoutMasterId r:id="rId47"/>
  </p:handoutMasterIdLst>
  <p:sldIdLst>
    <p:sldId id="658" r:id="rId8"/>
    <p:sldId id="639" r:id="rId9"/>
    <p:sldId id="775" r:id="rId10"/>
    <p:sldId id="776" r:id="rId11"/>
    <p:sldId id="777" r:id="rId12"/>
    <p:sldId id="815" r:id="rId13"/>
    <p:sldId id="763" r:id="rId14"/>
    <p:sldId id="684" r:id="rId15"/>
    <p:sldId id="816" r:id="rId16"/>
    <p:sldId id="695" r:id="rId17"/>
    <p:sldId id="754" r:id="rId18"/>
    <p:sldId id="772" r:id="rId19"/>
    <p:sldId id="766" r:id="rId20"/>
    <p:sldId id="768" r:id="rId21"/>
    <p:sldId id="765" r:id="rId22"/>
    <p:sldId id="764" r:id="rId23"/>
    <p:sldId id="809" r:id="rId24"/>
    <p:sldId id="810" r:id="rId25"/>
    <p:sldId id="811" r:id="rId26"/>
    <p:sldId id="812" r:id="rId27"/>
    <p:sldId id="813" r:id="rId28"/>
    <p:sldId id="814" r:id="rId29"/>
    <p:sldId id="817" r:id="rId30"/>
    <p:sldId id="818" r:id="rId31"/>
    <p:sldId id="819" r:id="rId32"/>
    <p:sldId id="820" r:id="rId33"/>
    <p:sldId id="821" r:id="rId34"/>
    <p:sldId id="822" r:id="rId35"/>
    <p:sldId id="795" r:id="rId36"/>
    <p:sldId id="796" r:id="rId37"/>
    <p:sldId id="797" r:id="rId38"/>
    <p:sldId id="798" r:id="rId39"/>
    <p:sldId id="799" r:id="rId40"/>
    <p:sldId id="800" r:id="rId41"/>
    <p:sldId id="808" r:id="rId42"/>
    <p:sldId id="789" r:id="rId43"/>
    <p:sldId id="792" r:id="rId44"/>
    <p:sldId id="484" r:id="rId45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uja" initials="P" lastIdx="4" clrIdx="0">
    <p:extLst/>
  </p:cmAuthor>
  <p:cmAuthor id="2" name="User" initials="U" lastIdx="37" clrIdx="1">
    <p:extLst/>
  </p:cmAuthor>
  <p:cmAuthor id="3" name="Deepthi" initials="D" lastIdx="9" clrIdx="2"/>
  <p:cmAuthor id="4" name="kiran" initials="k" lastIdx="9" clrIdx="3">
    <p:extLst>
      <p:ext uri="{19B8F6BF-5375-455C-9EA6-DF929625EA0E}">
        <p15:presenceInfo xmlns:p15="http://schemas.microsoft.com/office/powerpoint/2012/main" userId="kiran" providerId="None"/>
      </p:ext>
    </p:extLst>
  </p:cmAuthor>
  <p:cmAuthor id="5" name="Prachi" initials="P" lastIdx="17" clrIdx="4">
    <p:extLst>
      <p:ext uri="{19B8F6BF-5375-455C-9EA6-DF929625EA0E}">
        <p15:presenceInfo xmlns:p15="http://schemas.microsoft.com/office/powerpoint/2012/main" userId="Prach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BACC6"/>
    <a:srgbClr val="AA17B9"/>
    <a:srgbClr val="30DCBB"/>
    <a:srgbClr val="9BBB59"/>
    <a:srgbClr val="FFCC00"/>
    <a:srgbClr val="8064A2"/>
    <a:srgbClr val="604A7B"/>
    <a:srgbClr val="5EAFA6"/>
    <a:srgbClr val="AAC0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79" autoAdjust="0"/>
    <p:restoredTop sz="87922" autoAdjust="0"/>
  </p:normalViewPr>
  <p:slideViewPr>
    <p:cSldViewPr>
      <p:cViewPr varScale="1">
        <p:scale>
          <a:sx n="86" d="100"/>
          <a:sy n="86" d="100"/>
        </p:scale>
        <p:origin x="966" y="90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120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commentAuthors" Target="commentAuthors.xml"/><Relationship Id="rId8" Type="http://schemas.openxmlformats.org/officeDocument/2006/relationships/slide" Target="slides/slide1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FC5B96-8DE9-4082-B628-3124B012E5A2}" type="doc">
      <dgm:prSet loTypeId="urn:microsoft.com/office/officeart/2008/layout/VerticalCurvedList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IN"/>
        </a:p>
      </dgm:t>
    </dgm:pt>
    <dgm:pt modelId="{3C4C3534-9D10-48C5-BBD6-314401073835}">
      <dgm:prSet phldrT="[Text]"/>
      <dgm:spPr/>
      <dgm:t>
        <a:bodyPr/>
        <a:lstStyle/>
        <a:p>
          <a:r>
            <a: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Provides a “Single Version of Truth” to make effective </a:t>
          </a:r>
          <a:endParaRPr lang="en-IN" dirty="0"/>
        </a:p>
      </dgm:t>
    </dgm:pt>
    <dgm:pt modelId="{E1A1BFF8-D827-4367-8AD9-49A94D249284}" type="parTrans" cxnId="{030B3568-1A67-4F4B-8B20-CB0F9F4AB153}">
      <dgm:prSet/>
      <dgm:spPr/>
      <dgm:t>
        <a:bodyPr/>
        <a:lstStyle/>
        <a:p>
          <a:endParaRPr lang="en-IN"/>
        </a:p>
      </dgm:t>
    </dgm:pt>
    <dgm:pt modelId="{75437367-1123-4047-8B91-EF01D0C3EA29}" type="sibTrans" cxnId="{030B3568-1A67-4F4B-8B20-CB0F9F4AB153}">
      <dgm:prSet/>
      <dgm:spPr/>
      <dgm:t>
        <a:bodyPr/>
        <a:lstStyle/>
        <a:p>
          <a:endParaRPr lang="en-IN"/>
        </a:p>
      </dgm:t>
    </dgm:pt>
    <dgm:pt modelId="{0BEB4AB6-35EE-418A-9119-F208C825E08D}">
      <dgm:prSet phldrT="[Text]"/>
      <dgm:spPr/>
      <dgm:t>
        <a:bodyPr/>
        <a:lstStyle/>
        <a:p>
          <a:r>
            <a: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Eliminates or reduces Instinctive /Gut feeling decisions   </a:t>
          </a:r>
          <a:endParaRPr lang="en-IN" dirty="0"/>
        </a:p>
      </dgm:t>
    </dgm:pt>
    <dgm:pt modelId="{5A56E515-67D1-491E-9376-E960E9B79F21}" type="parTrans" cxnId="{D5091B8D-B7AD-48C9-8E35-7AE34CEFA13E}">
      <dgm:prSet/>
      <dgm:spPr/>
      <dgm:t>
        <a:bodyPr/>
        <a:lstStyle/>
        <a:p>
          <a:endParaRPr lang="en-IN"/>
        </a:p>
      </dgm:t>
    </dgm:pt>
    <dgm:pt modelId="{B29C1110-720C-45E0-B808-FBE95827CA96}" type="sibTrans" cxnId="{D5091B8D-B7AD-48C9-8E35-7AE34CEFA13E}">
      <dgm:prSet/>
      <dgm:spPr/>
      <dgm:t>
        <a:bodyPr/>
        <a:lstStyle/>
        <a:p>
          <a:endParaRPr lang="en-IN"/>
        </a:p>
      </dgm:t>
    </dgm:pt>
    <dgm:pt modelId="{F0154E61-FA9F-46F9-9246-AFBF3E9234C9}">
      <dgm:prSet phldrT="[Text]"/>
      <dgm:spPr/>
      <dgm:t>
        <a:bodyPr/>
        <a:lstStyle/>
        <a:p>
          <a:r>
            <a: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Quick and timely answers to the business thus making business more responsive to the   dynamic business trends </a:t>
          </a:r>
          <a:endParaRPr lang="en-IN" dirty="0"/>
        </a:p>
      </dgm:t>
    </dgm:pt>
    <dgm:pt modelId="{9E4607BC-40B6-46F8-A9A3-C23AC80C87AF}" type="parTrans" cxnId="{DE64DF4F-C7E1-4050-AF0B-F95B564D686A}">
      <dgm:prSet/>
      <dgm:spPr/>
      <dgm:t>
        <a:bodyPr/>
        <a:lstStyle/>
        <a:p>
          <a:endParaRPr lang="en-IN"/>
        </a:p>
      </dgm:t>
    </dgm:pt>
    <dgm:pt modelId="{0C28B86D-C9A6-4D13-90DF-3BD23436E1A5}" type="sibTrans" cxnId="{DE64DF4F-C7E1-4050-AF0B-F95B564D686A}">
      <dgm:prSet/>
      <dgm:spPr/>
      <dgm:t>
        <a:bodyPr/>
        <a:lstStyle/>
        <a:p>
          <a:endParaRPr lang="en-IN"/>
        </a:p>
      </dgm:t>
    </dgm:pt>
    <dgm:pt modelId="{37DA9A2E-7278-4C08-8024-CB74D01023B2}">
      <dgm:prSet phldrT="[Text]"/>
      <dgm:spPr/>
      <dgm:t>
        <a:bodyPr/>
        <a:lstStyle/>
        <a:p>
          <a:r>
            <a: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Minimize error prone manual and mundane work  </a:t>
          </a:r>
          <a:endParaRPr lang="en-IN" dirty="0"/>
        </a:p>
      </dgm:t>
    </dgm:pt>
    <dgm:pt modelId="{78B24D28-365C-431F-9B68-C72B37903AB1}" type="parTrans" cxnId="{52E91D9F-CD80-477A-87EA-BB6811A49450}">
      <dgm:prSet/>
      <dgm:spPr/>
      <dgm:t>
        <a:bodyPr/>
        <a:lstStyle/>
        <a:p>
          <a:endParaRPr lang="en-IN"/>
        </a:p>
      </dgm:t>
    </dgm:pt>
    <dgm:pt modelId="{8CCB10BD-A2D9-4499-8041-7BE27EE686B1}" type="sibTrans" cxnId="{52E91D9F-CD80-477A-87EA-BB6811A49450}">
      <dgm:prSet/>
      <dgm:spPr/>
      <dgm:t>
        <a:bodyPr/>
        <a:lstStyle/>
        <a:p>
          <a:endParaRPr lang="en-IN"/>
        </a:p>
      </dgm:t>
    </dgm:pt>
    <dgm:pt modelId="{4E7CF2FF-9C44-4B96-8D31-7E5E6D93953D}">
      <dgm:prSet phldrT="[Text]"/>
      <dgm:spPr/>
      <dgm:t>
        <a:bodyPr/>
        <a:lstStyle/>
        <a:p>
          <a:r>
            <a: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Very rich support for advanced analysis thus making better understanding of their business process, customers and competitors</a:t>
          </a:r>
          <a:endParaRPr lang="en-IN" dirty="0"/>
        </a:p>
      </dgm:t>
    </dgm:pt>
    <dgm:pt modelId="{E3913832-B529-4B62-BAEC-8B311F441C9C}" type="parTrans" cxnId="{B6E0D060-2D15-4DD1-AE2D-23396158D5BB}">
      <dgm:prSet/>
      <dgm:spPr/>
      <dgm:t>
        <a:bodyPr/>
        <a:lstStyle/>
        <a:p>
          <a:endParaRPr lang="en-IN"/>
        </a:p>
      </dgm:t>
    </dgm:pt>
    <dgm:pt modelId="{3539DBC3-8DE2-4AA8-A538-3F8A2D2529D4}" type="sibTrans" cxnId="{B6E0D060-2D15-4DD1-AE2D-23396158D5BB}">
      <dgm:prSet/>
      <dgm:spPr/>
      <dgm:t>
        <a:bodyPr/>
        <a:lstStyle/>
        <a:p>
          <a:endParaRPr lang="en-IN"/>
        </a:p>
      </dgm:t>
    </dgm:pt>
    <dgm:pt modelId="{441B3C85-5467-47CF-9E92-59AD61B98AD3}">
      <dgm:prSet phldrT="[Text]"/>
      <dgm:spPr/>
      <dgm:t>
        <a:bodyPr/>
        <a:lstStyle/>
        <a:p>
          <a:r>
            <a: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Support for Historical data </a:t>
          </a:r>
          <a:endParaRPr lang="en-IN" dirty="0"/>
        </a:p>
      </dgm:t>
    </dgm:pt>
    <dgm:pt modelId="{39D7D2E3-C91D-4EA1-869B-635286F1C9A7}" type="parTrans" cxnId="{27367521-0BB1-48CA-B8A4-E61EE52B2846}">
      <dgm:prSet/>
      <dgm:spPr/>
      <dgm:t>
        <a:bodyPr/>
        <a:lstStyle/>
        <a:p>
          <a:endParaRPr lang="en-IN"/>
        </a:p>
      </dgm:t>
    </dgm:pt>
    <dgm:pt modelId="{ECFADB1A-0BA1-4BA8-8C4A-AA41B844B857}" type="sibTrans" cxnId="{27367521-0BB1-48CA-B8A4-E61EE52B2846}">
      <dgm:prSet/>
      <dgm:spPr/>
      <dgm:t>
        <a:bodyPr/>
        <a:lstStyle/>
        <a:p>
          <a:endParaRPr lang="en-IN"/>
        </a:p>
      </dgm:t>
    </dgm:pt>
    <dgm:pt modelId="{E516C5AF-69E9-4C65-B254-F34650B09AF3}">
      <dgm:prSet/>
      <dgm:spPr/>
      <dgm:t>
        <a:bodyPr/>
        <a:lstStyle/>
        <a:p>
          <a:r>
            <a: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Support for Summarized data thus identifying </a:t>
          </a:r>
          <a:endParaRPr lang="en-IN" dirty="0"/>
        </a:p>
      </dgm:t>
    </dgm:pt>
    <dgm:pt modelId="{63B0A3FC-2719-4580-9F0B-7A140029C95A}" type="parTrans" cxnId="{F1A1EF81-B9DB-4F94-88F4-086CD2F1F91E}">
      <dgm:prSet/>
      <dgm:spPr/>
      <dgm:t>
        <a:bodyPr/>
        <a:lstStyle/>
        <a:p>
          <a:endParaRPr lang="en-IN"/>
        </a:p>
      </dgm:t>
    </dgm:pt>
    <dgm:pt modelId="{98743F71-58B5-494D-BB95-621C7B3ADAAB}" type="sibTrans" cxnId="{F1A1EF81-B9DB-4F94-88F4-086CD2F1F91E}">
      <dgm:prSet/>
      <dgm:spPr/>
      <dgm:t>
        <a:bodyPr/>
        <a:lstStyle/>
        <a:p>
          <a:endParaRPr lang="en-IN"/>
        </a:p>
      </dgm:t>
    </dgm:pt>
    <dgm:pt modelId="{D49A4BAE-43F6-4879-929C-2321C3DBE3F0}" type="pres">
      <dgm:prSet presAssocID="{DBFC5B96-8DE9-4082-B628-3124B012E5A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IN"/>
        </a:p>
      </dgm:t>
    </dgm:pt>
    <dgm:pt modelId="{074F4F65-55A4-484B-B533-7EEC79C744B9}" type="pres">
      <dgm:prSet presAssocID="{DBFC5B96-8DE9-4082-B628-3124B012E5A2}" presName="Name1" presStyleCnt="0"/>
      <dgm:spPr/>
      <dgm:t>
        <a:bodyPr/>
        <a:lstStyle/>
        <a:p>
          <a:endParaRPr lang="en-IN"/>
        </a:p>
      </dgm:t>
    </dgm:pt>
    <dgm:pt modelId="{B48978FD-0684-4A51-954E-37C0A277AC0E}" type="pres">
      <dgm:prSet presAssocID="{DBFC5B96-8DE9-4082-B628-3124B012E5A2}" presName="cycle" presStyleCnt="0"/>
      <dgm:spPr/>
      <dgm:t>
        <a:bodyPr/>
        <a:lstStyle/>
        <a:p>
          <a:endParaRPr lang="en-IN"/>
        </a:p>
      </dgm:t>
    </dgm:pt>
    <dgm:pt modelId="{FDD35D13-C197-40B3-812F-742AE2D86AAD}" type="pres">
      <dgm:prSet presAssocID="{DBFC5B96-8DE9-4082-B628-3124B012E5A2}" presName="srcNode" presStyleLbl="node1" presStyleIdx="0" presStyleCnt="7"/>
      <dgm:spPr/>
      <dgm:t>
        <a:bodyPr/>
        <a:lstStyle/>
        <a:p>
          <a:endParaRPr lang="en-IN"/>
        </a:p>
      </dgm:t>
    </dgm:pt>
    <dgm:pt modelId="{06180F3B-3715-4A99-83EC-880EBB9EFEC2}" type="pres">
      <dgm:prSet presAssocID="{DBFC5B96-8DE9-4082-B628-3124B012E5A2}" presName="conn" presStyleLbl="parChTrans1D2" presStyleIdx="0" presStyleCnt="1"/>
      <dgm:spPr/>
      <dgm:t>
        <a:bodyPr/>
        <a:lstStyle/>
        <a:p>
          <a:endParaRPr lang="en-IN"/>
        </a:p>
      </dgm:t>
    </dgm:pt>
    <dgm:pt modelId="{E7AB7250-5AF1-4F4A-8960-124581222F4A}" type="pres">
      <dgm:prSet presAssocID="{DBFC5B96-8DE9-4082-B628-3124B012E5A2}" presName="extraNode" presStyleLbl="node1" presStyleIdx="0" presStyleCnt="7"/>
      <dgm:spPr/>
      <dgm:t>
        <a:bodyPr/>
        <a:lstStyle/>
        <a:p>
          <a:endParaRPr lang="en-IN"/>
        </a:p>
      </dgm:t>
    </dgm:pt>
    <dgm:pt modelId="{765DF704-6005-408E-9EA6-95FF21E55DE0}" type="pres">
      <dgm:prSet presAssocID="{DBFC5B96-8DE9-4082-B628-3124B012E5A2}" presName="dstNode" presStyleLbl="node1" presStyleIdx="0" presStyleCnt="7"/>
      <dgm:spPr/>
      <dgm:t>
        <a:bodyPr/>
        <a:lstStyle/>
        <a:p>
          <a:endParaRPr lang="en-IN"/>
        </a:p>
      </dgm:t>
    </dgm:pt>
    <dgm:pt modelId="{A40E2A7E-9AF0-44DB-BFAD-C089F2E591F7}" type="pres">
      <dgm:prSet presAssocID="{3C4C3534-9D10-48C5-BBD6-314401073835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1782BEA-962B-44ED-9F22-2C0E485F266A}" type="pres">
      <dgm:prSet presAssocID="{3C4C3534-9D10-48C5-BBD6-314401073835}" presName="accent_1" presStyleCnt="0"/>
      <dgm:spPr/>
      <dgm:t>
        <a:bodyPr/>
        <a:lstStyle/>
        <a:p>
          <a:endParaRPr lang="en-IN"/>
        </a:p>
      </dgm:t>
    </dgm:pt>
    <dgm:pt modelId="{5BC6A573-BC0F-4F05-9B06-1AA614D9C399}" type="pres">
      <dgm:prSet presAssocID="{3C4C3534-9D10-48C5-BBD6-314401073835}" presName="accentRepeatNode" presStyleLbl="solidFgAcc1" presStyleIdx="0" presStyleCnt="7"/>
      <dgm:spPr/>
      <dgm:t>
        <a:bodyPr/>
        <a:lstStyle/>
        <a:p>
          <a:endParaRPr lang="en-IN"/>
        </a:p>
      </dgm:t>
    </dgm:pt>
    <dgm:pt modelId="{6C614A7F-196C-4CB7-B157-0A51166F5F9E}" type="pres">
      <dgm:prSet presAssocID="{0BEB4AB6-35EE-418A-9119-F208C825E08D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77DF41F-A700-4B06-8093-9BC3E734C52B}" type="pres">
      <dgm:prSet presAssocID="{0BEB4AB6-35EE-418A-9119-F208C825E08D}" presName="accent_2" presStyleCnt="0"/>
      <dgm:spPr/>
      <dgm:t>
        <a:bodyPr/>
        <a:lstStyle/>
        <a:p>
          <a:endParaRPr lang="en-IN"/>
        </a:p>
      </dgm:t>
    </dgm:pt>
    <dgm:pt modelId="{537DCCCA-4512-4A7F-8B33-F66BC4EFD859}" type="pres">
      <dgm:prSet presAssocID="{0BEB4AB6-35EE-418A-9119-F208C825E08D}" presName="accentRepeatNode" presStyleLbl="solidFgAcc1" presStyleIdx="1" presStyleCnt="7"/>
      <dgm:spPr/>
      <dgm:t>
        <a:bodyPr/>
        <a:lstStyle/>
        <a:p>
          <a:endParaRPr lang="en-IN"/>
        </a:p>
      </dgm:t>
    </dgm:pt>
    <dgm:pt modelId="{67A377FF-90D1-4A55-98EE-F7BA099F44D9}" type="pres">
      <dgm:prSet presAssocID="{F0154E61-FA9F-46F9-9246-AFBF3E9234C9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B2D8E84-6FF5-4356-A0DD-FDF91C3B19E2}" type="pres">
      <dgm:prSet presAssocID="{F0154E61-FA9F-46F9-9246-AFBF3E9234C9}" presName="accent_3" presStyleCnt="0"/>
      <dgm:spPr/>
      <dgm:t>
        <a:bodyPr/>
        <a:lstStyle/>
        <a:p>
          <a:endParaRPr lang="en-IN"/>
        </a:p>
      </dgm:t>
    </dgm:pt>
    <dgm:pt modelId="{D0BFBD40-77C4-4B85-AD1A-AB9C77E7FDA4}" type="pres">
      <dgm:prSet presAssocID="{F0154E61-FA9F-46F9-9246-AFBF3E9234C9}" presName="accentRepeatNode" presStyleLbl="solidFgAcc1" presStyleIdx="2" presStyleCnt="7"/>
      <dgm:spPr/>
      <dgm:t>
        <a:bodyPr/>
        <a:lstStyle/>
        <a:p>
          <a:endParaRPr lang="en-IN"/>
        </a:p>
      </dgm:t>
    </dgm:pt>
    <dgm:pt modelId="{1C56D60B-C80E-4B77-BC3D-7A789B2681F6}" type="pres">
      <dgm:prSet presAssocID="{37DA9A2E-7278-4C08-8024-CB74D01023B2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8E57292-BCD8-425D-91E9-A5AA74DBE942}" type="pres">
      <dgm:prSet presAssocID="{37DA9A2E-7278-4C08-8024-CB74D01023B2}" presName="accent_4" presStyleCnt="0"/>
      <dgm:spPr/>
      <dgm:t>
        <a:bodyPr/>
        <a:lstStyle/>
        <a:p>
          <a:endParaRPr lang="en-IN"/>
        </a:p>
      </dgm:t>
    </dgm:pt>
    <dgm:pt modelId="{F89D206D-3B85-402A-B6C4-D012203286CC}" type="pres">
      <dgm:prSet presAssocID="{37DA9A2E-7278-4C08-8024-CB74D01023B2}" presName="accentRepeatNode" presStyleLbl="solidFgAcc1" presStyleIdx="3" presStyleCnt="7"/>
      <dgm:spPr/>
      <dgm:t>
        <a:bodyPr/>
        <a:lstStyle/>
        <a:p>
          <a:endParaRPr lang="en-IN"/>
        </a:p>
      </dgm:t>
    </dgm:pt>
    <dgm:pt modelId="{71710D4C-AFDF-4682-B319-54B55D04EBDF}" type="pres">
      <dgm:prSet presAssocID="{4E7CF2FF-9C44-4B96-8D31-7E5E6D93953D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FC11225-4FA8-4D43-8000-EB537DBCFF9D}" type="pres">
      <dgm:prSet presAssocID="{4E7CF2FF-9C44-4B96-8D31-7E5E6D93953D}" presName="accent_5" presStyleCnt="0"/>
      <dgm:spPr/>
      <dgm:t>
        <a:bodyPr/>
        <a:lstStyle/>
        <a:p>
          <a:endParaRPr lang="en-IN"/>
        </a:p>
      </dgm:t>
    </dgm:pt>
    <dgm:pt modelId="{BE4C37B7-4FB0-4861-9508-CEE833396BE8}" type="pres">
      <dgm:prSet presAssocID="{4E7CF2FF-9C44-4B96-8D31-7E5E6D93953D}" presName="accentRepeatNode" presStyleLbl="solidFgAcc1" presStyleIdx="4" presStyleCnt="7"/>
      <dgm:spPr/>
      <dgm:t>
        <a:bodyPr/>
        <a:lstStyle/>
        <a:p>
          <a:endParaRPr lang="en-IN"/>
        </a:p>
      </dgm:t>
    </dgm:pt>
    <dgm:pt modelId="{F20BDCC0-8A82-498D-BE0C-98FAD539EA01}" type="pres">
      <dgm:prSet presAssocID="{441B3C85-5467-47CF-9E92-59AD61B98AD3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F9E0733-CC19-418C-B310-C88E85E5D3BF}" type="pres">
      <dgm:prSet presAssocID="{441B3C85-5467-47CF-9E92-59AD61B98AD3}" presName="accent_6" presStyleCnt="0"/>
      <dgm:spPr/>
      <dgm:t>
        <a:bodyPr/>
        <a:lstStyle/>
        <a:p>
          <a:endParaRPr lang="en-IN"/>
        </a:p>
      </dgm:t>
    </dgm:pt>
    <dgm:pt modelId="{1603735F-F88B-48D0-BFC9-C4476FCFCF2A}" type="pres">
      <dgm:prSet presAssocID="{441B3C85-5467-47CF-9E92-59AD61B98AD3}" presName="accentRepeatNode" presStyleLbl="solidFgAcc1" presStyleIdx="5" presStyleCnt="7"/>
      <dgm:spPr/>
      <dgm:t>
        <a:bodyPr/>
        <a:lstStyle/>
        <a:p>
          <a:endParaRPr lang="en-IN"/>
        </a:p>
      </dgm:t>
    </dgm:pt>
    <dgm:pt modelId="{137AC173-E712-4CAC-A042-2EB1575A4925}" type="pres">
      <dgm:prSet presAssocID="{E516C5AF-69E9-4C65-B254-F34650B09AF3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507BC1C-53B9-486D-AFBA-5EFACC4A0F2D}" type="pres">
      <dgm:prSet presAssocID="{E516C5AF-69E9-4C65-B254-F34650B09AF3}" presName="accent_7" presStyleCnt="0"/>
      <dgm:spPr/>
      <dgm:t>
        <a:bodyPr/>
        <a:lstStyle/>
        <a:p>
          <a:endParaRPr lang="en-IN"/>
        </a:p>
      </dgm:t>
    </dgm:pt>
    <dgm:pt modelId="{916108AF-8A4A-4659-85DA-6A610B72FC20}" type="pres">
      <dgm:prSet presAssocID="{E516C5AF-69E9-4C65-B254-F34650B09AF3}" presName="accentRepeatNode" presStyleLbl="solidFgAcc1" presStyleIdx="6" presStyleCnt="7"/>
      <dgm:spPr/>
      <dgm:t>
        <a:bodyPr/>
        <a:lstStyle/>
        <a:p>
          <a:endParaRPr lang="en-IN"/>
        </a:p>
      </dgm:t>
    </dgm:pt>
  </dgm:ptLst>
  <dgm:cxnLst>
    <dgm:cxn modelId="{C1D9A320-44FE-4706-9B8E-043015885B7B}" type="presOf" srcId="{441B3C85-5467-47CF-9E92-59AD61B98AD3}" destId="{F20BDCC0-8A82-498D-BE0C-98FAD539EA01}" srcOrd="0" destOrd="0" presId="urn:microsoft.com/office/officeart/2008/layout/VerticalCurvedList"/>
    <dgm:cxn modelId="{BA2011FA-F3E8-4E83-8C61-3310569B69E6}" type="presOf" srcId="{3C4C3534-9D10-48C5-BBD6-314401073835}" destId="{A40E2A7E-9AF0-44DB-BFAD-C089F2E591F7}" srcOrd="0" destOrd="0" presId="urn:microsoft.com/office/officeart/2008/layout/VerticalCurvedList"/>
    <dgm:cxn modelId="{38DA3CCB-62B1-4183-901C-245741408E22}" type="presOf" srcId="{0BEB4AB6-35EE-418A-9119-F208C825E08D}" destId="{6C614A7F-196C-4CB7-B157-0A51166F5F9E}" srcOrd="0" destOrd="0" presId="urn:microsoft.com/office/officeart/2008/layout/VerticalCurvedList"/>
    <dgm:cxn modelId="{C7885C99-41FF-4509-8CE4-E5FB05438673}" type="presOf" srcId="{DBFC5B96-8DE9-4082-B628-3124B012E5A2}" destId="{D49A4BAE-43F6-4879-929C-2321C3DBE3F0}" srcOrd="0" destOrd="0" presId="urn:microsoft.com/office/officeart/2008/layout/VerticalCurvedList"/>
    <dgm:cxn modelId="{F4EAA4BF-B283-4988-89AE-C4A0E190B4A9}" type="presOf" srcId="{E516C5AF-69E9-4C65-B254-F34650B09AF3}" destId="{137AC173-E712-4CAC-A042-2EB1575A4925}" srcOrd="0" destOrd="0" presId="urn:microsoft.com/office/officeart/2008/layout/VerticalCurvedList"/>
    <dgm:cxn modelId="{F1A1EF81-B9DB-4F94-88F4-086CD2F1F91E}" srcId="{DBFC5B96-8DE9-4082-B628-3124B012E5A2}" destId="{E516C5AF-69E9-4C65-B254-F34650B09AF3}" srcOrd="6" destOrd="0" parTransId="{63B0A3FC-2719-4580-9F0B-7A140029C95A}" sibTransId="{98743F71-58B5-494D-BB95-621C7B3ADAAB}"/>
    <dgm:cxn modelId="{A238BA03-E349-431B-9374-6D2537BE8404}" type="presOf" srcId="{75437367-1123-4047-8B91-EF01D0C3EA29}" destId="{06180F3B-3715-4A99-83EC-880EBB9EFEC2}" srcOrd="0" destOrd="0" presId="urn:microsoft.com/office/officeart/2008/layout/VerticalCurvedList"/>
    <dgm:cxn modelId="{27367521-0BB1-48CA-B8A4-E61EE52B2846}" srcId="{DBFC5B96-8DE9-4082-B628-3124B012E5A2}" destId="{441B3C85-5467-47CF-9E92-59AD61B98AD3}" srcOrd="5" destOrd="0" parTransId="{39D7D2E3-C91D-4EA1-869B-635286F1C9A7}" sibTransId="{ECFADB1A-0BA1-4BA8-8C4A-AA41B844B857}"/>
    <dgm:cxn modelId="{B6E0D060-2D15-4DD1-AE2D-23396158D5BB}" srcId="{DBFC5B96-8DE9-4082-B628-3124B012E5A2}" destId="{4E7CF2FF-9C44-4B96-8D31-7E5E6D93953D}" srcOrd="4" destOrd="0" parTransId="{E3913832-B529-4B62-BAEC-8B311F441C9C}" sibTransId="{3539DBC3-8DE2-4AA8-A538-3F8A2D2529D4}"/>
    <dgm:cxn modelId="{030B3568-1A67-4F4B-8B20-CB0F9F4AB153}" srcId="{DBFC5B96-8DE9-4082-B628-3124B012E5A2}" destId="{3C4C3534-9D10-48C5-BBD6-314401073835}" srcOrd="0" destOrd="0" parTransId="{E1A1BFF8-D827-4367-8AD9-49A94D249284}" sibTransId="{75437367-1123-4047-8B91-EF01D0C3EA29}"/>
    <dgm:cxn modelId="{6010DFA6-027B-45F2-BDA3-5D5A633C0A35}" type="presOf" srcId="{37DA9A2E-7278-4C08-8024-CB74D01023B2}" destId="{1C56D60B-C80E-4B77-BC3D-7A789B2681F6}" srcOrd="0" destOrd="0" presId="urn:microsoft.com/office/officeart/2008/layout/VerticalCurvedList"/>
    <dgm:cxn modelId="{0DA42912-1B00-4CC8-A51B-F5C557A2C87D}" type="presOf" srcId="{F0154E61-FA9F-46F9-9246-AFBF3E9234C9}" destId="{67A377FF-90D1-4A55-98EE-F7BA099F44D9}" srcOrd="0" destOrd="0" presId="urn:microsoft.com/office/officeart/2008/layout/VerticalCurvedList"/>
    <dgm:cxn modelId="{52E91D9F-CD80-477A-87EA-BB6811A49450}" srcId="{DBFC5B96-8DE9-4082-B628-3124B012E5A2}" destId="{37DA9A2E-7278-4C08-8024-CB74D01023B2}" srcOrd="3" destOrd="0" parTransId="{78B24D28-365C-431F-9B68-C72B37903AB1}" sibTransId="{8CCB10BD-A2D9-4499-8041-7BE27EE686B1}"/>
    <dgm:cxn modelId="{D5091B8D-B7AD-48C9-8E35-7AE34CEFA13E}" srcId="{DBFC5B96-8DE9-4082-B628-3124B012E5A2}" destId="{0BEB4AB6-35EE-418A-9119-F208C825E08D}" srcOrd="1" destOrd="0" parTransId="{5A56E515-67D1-491E-9376-E960E9B79F21}" sibTransId="{B29C1110-720C-45E0-B808-FBE95827CA96}"/>
    <dgm:cxn modelId="{DE64DF4F-C7E1-4050-AF0B-F95B564D686A}" srcId="{DBFC5B96-8DE9-4082-B628-3124B012E5A2}" destId="{F0154E61-FA9F-46F9-9246-AFBF3E9234C9}" srcOrd="2" destOrd="0" parTransId="{9E4607BC-40B6-46F8-A9A3-C23AC80C87AF}" sibTransId="{0C28B86D-C9A6-4D13-90DF-3BD23436E1A5}"/>
    <dgm:cxn modelId="{EA0595E0-2C63-48D9-A66E-365D052D5D5C}" type="presOf" srcId="{4E7CF2FF-9C44-4B96-8D31-7E5E6D93953D}" destId="{71710D4C-AFDF-4682-B319-54B55D04EBDF}" srcOrd="0" destOrd="0" presId="urn:microsoft.com/office/officeart/2008/layout/VerticalCurvedList"/>
    <dgm:cxn modelId="{32C7541B-97E1-4A35-804D-4AC1B13DBBE3}" type="presParOf" srcId="{D49A4BAE-43F6-4879-929C-2321C3DBE3F0}" destId="{074F4F65-55A4-484B-B533-7EEC79C744B9}" srcOrd="0" destOrd="0" presId="urn:microsoft.com/office/officeart/2008/layout/VerticalCurvedList"/>
    <dgm:cxn modelId="{79340CE1-75F0-4423-AD56-8C7EF2BCF56E}" type="presParOf" srcId="{074F4F65-55A4-484B-B533-7EEC79C744B9}" destId="{B48978FD-0684-4A51-954E-37C0A277AC0E}" srcOrd="0" destOrd="0" presId="urn:microsoft.com/office/officeart/2008/layout/VerticalCurvedList"/>
    <dgm:cxn modelId="{938DF3D0-C5D9-4DB8-899F-FB192ED04FC8}" type="presParOf" srcId="{B48978FD-0684-4A51-954E-37C0A277AC0E}" destId="{FDD35D13-C197-40B3-812F-742AE2D86AAD}" srcOrd="0" destOrd="0" presId="urn:microsoft.com/office/officeart/2008/layout/VerticalCurvedList"/>
    <dgm:cxn modelId="{0D9B2529-A607-48CC-972B-9BBBBCAE2734}" type="presParOf" srcId="{B48978FD-0684-4A51-954E-37C0A277AC0E}" destId="{06180F3B-3715-4A99-83EC-880EBB9EFEC2}" srcOrd="1" destOrd="0" presId="urn:microsoft.com/office/officeart/2008/layout/VerticalCurvedList"/>
    <dgm:cxn modelId="{3AA9CB43-E046-429D-9B20-90325DBD12C5}" type="presParOf" srcId="{B48978FD-0684-4A51-954E-37C0A277AC0E}" destId="{E7AB7250-5AF1-4F4A-8960-124581222F4A}" srcOrd="2" destOrd="0" presId="urn:microsoft.com/office/officeart/2008/layout/VerticalCurvedList"/>
    <dgm:cxn modelId="{85761F94-65F1-4792-A346-0498F500777D}" type="presParOf" srcId="{B48978FD-0684-4A51-954E-37C0A277AC0E}" destId="{765DF704-6005-408E-9EA6-95FF21E55DE0}" srcOrd="3" destOrd="0" presId="urn:microsoft.com/office/officeart/2008/layout/VerticalCurvedList"/>
    <dgm:cxn modelId="{E99B70F5-3838-4DAF-B118-FCFD78C46349}" type="presParOf" srcId="{074F4F65-55A4-484B-B533-7EEC79C744B9}" destId="{A40E2A7E-9AF0-44DB-BFAD-C089F2E591F7}" srcOrd="1" destOrd="0" presId="urn:microsoft.com/office/officeart/2008/layout/VerticalCurvedList"/>
    <dgm:cxn modelId="{6B440732-51D5-47C5-9B0E-1E8674848F7C}" type="presParOf" srcId="{074F4F65-55A4-484B-B533-7EEC79C744B9}" destId="{F1782BEA-962B-44ED-9F22-2C0E485F266A}" srcOrd="2" destOrd="0" presId="urn:microsoft.com/office/officeart/2008/layout/VerticalCurvedList"/>
    <dgm:cxn modelId="{02EF99EE-FDD2-4E2F-B24F-F60421FD372F}" type="presParOf" srcId="{F1782BEA-962B-44ED-9F22-2C0E485F266A}" destId="{5BC6A573-BC0F-4F05-9B06-1AA614D9C399}" srcOrd="0" destOrd="0" presId="urn:microsoft.com/office/officeart/2008/layout/VerticalCurvedList"/>
    <dgm:cxn modelId="{448A89DF-35D8-4322-8553-868467F90D68}" type="presParOf" srcId="{074F4F65-55A4-484B-B533-7EEC79C744B9}" destId="{6C614A7F-196C-4CB7-B157-0A51166F5F9E}" srcOrd="3" destOrd="0" presId="urn:microsoft.com/office/officeart/2008/layout/VerticalCurvedList"/>
    <dgm:cxn modelId="{7E93578B-05D3-4459-BC59-3AE52443B9E9}" type="presParOf" srcId="{074F4F65-55A4-484B-B533-7EEC79C744B9}" destId="{A77DF41F-A700-4B06-8093-9BC3E734C52B}" srcOrd="4" destOrd="0" presId="urn:microsoft.com/office/officeart/2008/layout/VerticalCurvedList"/>
    <dgm:cxn modelId="{56F13E51-294D-43D6-9520-481C44FAFF3A}" type="presParOf" srcId="{A77DF41F-A700-4B06-8093-9BC3E734C52B}" destId="{537DCCCA-4512-4A7F-8B33-F66BC4EFD859}" srcOrd="0" destOrd="0" presId="urn:microsoft.com/office/officeart/2008/layout/VerticalCurvedList"/>
    <dgm:cxn modelId="{EB54EA4A-BC3E-4A5E-A774-A89CAF2E7B27}" type="presParOf" srcId="{074F4F65-55A4-484B-B533-7EEC79C744B9}" destId="{67A377FF-90D1-4A55-98EE-F7BA099F44D9}" srcOrd="5" destOrd="0" presId="urn:microsoft.com/office/officeart/2008/layout/VerticalCurvedList"/>
    <dgm:cxn modelId="{693D8554-7070-4288-BBCD-7436348A2B41}" type="presParOf" srcId="{074F4F65-55A4-484B-B533-7EEC79C744B9}" destId="{FB2D8E84-6FF5-4356-A0DD-FDF91C3B19E2}" srcOrd="6" destOrd="0" presId="urn:microsoft.com/office/officeart/2008/layout/VerticalCurvedList"/>
    <dgm:cxn modelId="{1A6AD974-23DD-490B-B8CE-BF1870E06ADA}" type="presParOf" srcId="{FB2D8E84-6FF5-4356-A0DD-FDF91C3B19E2}" destId="{D0BFBD40-77C4-4B85-AD1A-AB9C77E7FDA4}" srcOrd="0" destOrd="0" presId="urn:microsoft.com/office/officeart/2008/layout/VerticalCurvedList"/>
    <dgm:cxn modelId="{A5A92C35-A062-4DC8-AC89-C145F0E75DB0}" type="presParOf" srcId="{074F4F65-55A4-484B-B533-7EEC79C744B9}" destId="{1C56D60B-C80E-4B77-BC3D-7A789B2681F6}" srcOrd="7" destOrd="0" presId="urn:microsoft.com/office/officeart/2008/layout/VerticalCurvedList"/>
    <dgm:cxn modelId="{BAF59664-D6DA-41EE-9B26-F1474A4EDA33}" type="presParOf" srcId="{074F4F65-55A4-484B-B533-7EEC79C744B9}" destId="{28E57292-BCD8-425D-91E9-A5AA74DBE942}" srcOrd="8" destOrd="0" presId="urn:microsoft.com/office/officeart/2008/layout/VerticalCurvedList"/>
    <dgm:cxn modelId="{E76243B0-BBB6-4517-924C-E6C4276A9358}" type="presParOf" srcId="{28E57292-BCD8-425D-91E9-A5AA74DBE942}" destId="{F89D206D-3B85-402A-B6C4-D012203286CC}" srcOrd="0" destOrd="0" presId="urn:microsoft.com/office/officeart/2008/layout/VerticalCurvedList"/>
    <dgm:cxn modelId="{2C61E666-20C8-404B-8A5B-3FD275C0F217}" type="presParOf" srcId="{074F4F65-55A4-484B-B533-7EEC79C744B9}" destId="{71710D4C-AFDF-4682-B319-54B55D04EBDF}" srcOrd="9" destOrd="0" presId="urn:microsoft.com/office/officeart/2008/layout/VerticalCurvedList"/>
    <dgm:cxn modelId="{3B13643F-CF35-4A90-8135-8FC8B4B2CFBA}" type="presParOf" srcId="{074F4F65-55A4-484B-B533-7EEC79C744B9}" destId="{EFC11225-4FA8-4D43-8000-EB537DBCFF9D}" srcOrd="10" destOrd="0" presId="urn:microsoft.com/office/officeart/2008/layout/VerticalCurvedList"/>
    <dgm:cxn modelId="{53DA57BA-8E95-46B6-96B3-39A8D2A22BDB}" type="presParOf" srcId="{EFC11225-4FA8-4D43-8000-EB537DBCFF9D}" destId="{BE4C37B7-4FB0-4861-9508-CEE833396BE8}" srcOrd="0" destOrd="0" presId="urn:microsoft.com/office/officeart/2008/layout/VerticalCurvedList"/>
    <dgm:cxn modelId="{75F00844-FCA3-4F71-A395-A1C265575414}" type="presParOf" srcId="{074F4F65-55A4-484B-B533-7EEC79C744B9}" destId="{F20BDCC0-8A82-498D-BE0C-98FAD539EA01}" srcOrd="11" destOrd="0" presId="urn:microsoft.com/office/officeart/2008/layout/VerticalCurvedList"/>
    <dgm:cxn modelId="{8B0B942E-6A4A-46AD-BAB2-EA64D1318261}" type="presParOf" srcId="{074F4F65-55A4-484B-B533-7EEC79C744B9}" destId="{DF9E0733-CC19-418C-B310-C88E85E5D3BF}" srcOrd="12" destOrd="0" presId="urn:microsoft.com/office/officeart/2008/layout/VerticalCurvedList"/>
    <dgm:cxn modelId="{C0B09EFF-2762-40B2-BC30-FCE24C57E322}" type="presParOf" srcId="{DF9E0733-CC19-418C-B310-C88E85E5D3BF}" destId="{1603735F-F88B-48D0-BFC9-C4476FCFCF2A}" srcOrd="0" destOrd="0" presId="urn:microsoft.com/office/officeart/2008/layout/VerticalCurvedList"/>
    <dgm:cxn modelId="{E4FEAC16-2D77-405A-9AAF-874B21F8A8D3}" type="presParOf" srcId="{074F4F65-55A4-484B-B533-7EEC79C744B9}" destId="{137AC173-E712-4CAC-A042-2EB1575A4925}" srcOrd="13" destOrd="0" presId="urn:microsoft.com/office/officeart/2008/layout/VerticalCurvedList"/>
    <dgm:cxn modelId="{5BF365EA-D6E1-430A-AFD8-4BC32ED7E462}" type="presParOf" srcId="{074F4F65-55A4-484B-B533-7EEC79C744B9}" destId="{5507BC1C-53B9-486D-AFBA-5EFACC4A0F2D}" srcOrd="14" destOrd="0" presId="urn:microsoft.com/office/officeart/2008/layout/VerticalCurvedList"/>
    <dgm:cxn modelId="{D2913686-2F31-46FF-B6C2-C8F6848CE445}" type="presParOf" srcId="{5507BC1C-53B9-486D-AFBA-5EFACC4A0F2D}" destId="{916108AF-8A4A-4659-85DA-6A610B72FC2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180F3B-3715-4A99-83EC-880EBB9EFEC2}">
      <dsp:nvSpPr>
        <dsp:cNvPr id="0" name=""/>
        <dsp:cNvSpPr/>
      </dsp:nvSpPr>
      <dsp:spPr>
        <a:xfrm>
          <a:off x="-4593403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E2A7E-9AF0-44DB-BFAD-C089F2E591F7}">
      <dsp:nvSpPr>
        <dsp:cNvPr id="0" name=""/>
        <dsp:cNvSpPr/>
      </dsp:nvSpPr>
      <dsp:spPr>
        <a:xfrm>
          <a:off x="285089" y="184749"/>
          <a:ext cx="6429407" cy="36933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161" tIns="27940" rIns="27940" bIns="2794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Provides a “Single Version of Truth” to make effective </a:t>
          </a:r>
          <a:endParaRPr lang="en-IN" sz="1100" kern="1200" dirty="0"/>
        </a:p>
      </dsp:txBody>
      <dsp:txXfrm>
        <a:off x="285089" y="184749"/>
        <a:ext cx="6429407" cy="369336"/>
      </dsp:txXfrm>
    </dsp:sp>
    <dsp:sp modelId="{5BC6A573-BC0F-4F05-9B06-1AA614D9C399}">
      <dsp:nvSpPr>
        <dsp:cNvPr id="0" name=""/>
        <dsp:cNvSpPr/>
      </dsp:nvSpPr>
      <dsp:spPr>
        <a:xfrm>
          <a:off x="54254" y="138582"/>
          <a:ext cx="461670" cy="4616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614A7F-196C-4CB7-B157-0A51166F5F9E}">
      <dsp:nvSpPr>
        <dsp:cNvPr id="0" name=""/>
        <dsp:cNvSpPr/>
      </dsp:nvSpPr>
      <dsp:spPr>
        <a:xfrm>
          <a:off x="619556" y="739079"/>
          <a:ext cx="6094940" cy="36933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161" tIns="27940" rIns="27940" bIns="2794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Eliminates or reduces Instinctive /Gut feeling decisions   </a:t>
          </a:r>
          <a:endParaRPr lang="en-IN" sz="1100" kern="1200" dirty="0"/>
        </a:p>
      </dsp:txBody>
      <dsp:txXfrm>
        <a:off x="619556" y="739079"/>
        <a:ext cx="6094940" cy="369336"/>
      </dsp:txXfrm>
    </dsp:sp>
    <dsp:sp modelId="{537DCCCA-4512-4A7F-8B33-F66BC4EFD859}">
      <dsp:nvSpPr>
        <dsp:cNvPr id="0" name=""/>
        <dsp:cNvSpPr/>
      </dsp:nvSpPr>
      <dsp:spPr>
        <a:xfrm>
          <a:off x="388721" y="692912"/>
          <a:ext cx="461670" cy="4616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A377FF-90D1-4A55-98EE-F7BA099F44D9}">
      <dsp:nvSpPr>
        <dsp:cNvPr id="0" name=""/>
        <dsp:cNvSpPr/>
      </dsp:nvSpPr>
      <dsp:spPr>
        <a:xfrm>
          <a:off x="802843" y="1293002"/>
          <a:ext cx="5911654" cy="36933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161" tIns="27940" rIns="27940" bIns="2794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Quick and timely answers to the business thus making business more responsive to the   dynamic business trends </a:t>
          </a:r>
          <a:endParaRPr lang="en-IN" sz="1100" kern="1200" dirty="0"/>
        </a:p>
      </dsp:txBody>
      <dsp:txXfrm>
        <a:off x="802843" y="1293002"/>
        <a:ext cx="5911654" cy="369336"/>
      </dsp:txXfrm>
    </dsp:sp>
    <dsp:sp modelId="{D0BFBD40-77C4-4B85-AD1A-AB9C77E7FDA4}">
      <dsp:nvSpPr>
        <dsp:cNvPr id="0" name=""/>
        <dsp:cNvSpPr/>
      </dsp:nvSpPr>
      <dsp:spPr>
        <a:xfrm>
          <a:off x="572007" y="1246835"/>
          <a:ext cx="461670" cy="4616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56D60B-C80E-4B77-BC3D-7A789B2681F6}">
      <dsp:nvSpPr>
        <dsp:cNvPr id="0" name=""/>
        <dsp:cNvSpPr/>
      </dsp:nvSpPr>
      <dsp:spPr>
        <a:xfrm>
          <a:off x="861364" y="1847331"/>
          <a:ext cx="5853132" cy="36933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161" tIns="27940" rIns="27940" bIns="2794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Minimize error prone manual and mundane work  </a:t>
          </a:r>
          <a:endParaRPr lang="en-IN" sz="1100" kern="1200" dirty="0"/>
        </a:p>
      </dsp:txBody>
      <dsp:txXfrm>
        <a:off x="861364" y="1847331"/>
        <a:ext cx="5853132" cy="369336"/>
      </dsp:txXfrm>
    </dsp:sp>
    <dsp:sp modelId="{F89D206D-3B85-402A-B6C4-D012203286CC}">
      <dsp:nvSpPr>
        <dsp:cNvPr id="0" name=""/>
        <dsp:cNvSpPr/>
      </dsp:nvSpPr>
      <dsp:spPr>
        <a:xfrm>
          <a:off x="630529" y="1801164"/>
          <a:ext cx="461670" cy="4616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710D4C-AFDF-4682-B319-54B55D04EBDF}">
      <dsp:nvSpPr>
        <dsp:cNvPr id="0" name=""/>
        <dsp:cNvSpPr/>
      </dsp:nvSpPr>
      <dsp:spPr>
        <a:xfrm>
          <a:off x="802843" y="2401661"/>
          <a:ext cx="5911654" cy="36933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161" tIns="27940" rIns="27940" bIns="2794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Very rich support for advanced analysis thus making better understanding of their business process, customers and competitors</a:t>
          </a:r>
          <a:endParaRPr lang="en-IN" sz="1100" kern="1200" dirty="0"/>
        </a:p>
      </dsp:txBody>
      <dsp:txXfrm>
        <a:off x="802843" y="2401661"/>
        <a:ext cx="5911654" cy="369336"/>
      </dsp:txXfrm>
    </dsp:sp>
    <dsp:sp modelId="{BE4C37B7-4FB0-4861-9508-CEE833396BE8}">
      <dsp:nvSpPr>
        <dsp:cNvPr id="0" name=""/>
        <dsp:cNvSpPr/>
      </dsp:nvSpPr>
      <dsp:spPr>
        <a:xfrm>
          <a:off x="572007" y="2355494"/>
          <a:ext cx="461670" cy="4616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0BDCC0-8A82-498D-BE0C-98FAD539EA01}">
      <dsp:nvSpPr>
        <dsp:cNvPr id="0" name=""/>
        <dsp:cNvSpPr/>
      </dsp:nvSpPr>
      <dsp:spPr>
        <a:xfrm>
          <a:off x="619556" y="2955584"/>
          <a:ext cx="6094940" cy="36933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161" tIns="27940" rIns="27940" bIns="2794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Support for Historical data </a:t>
          </a:r>
          <a:endParaRPr lang="en-IN" sz="1100" kern="1200" dirty="0"/>
        </a:p>
      </dsp:txBody>
      <dsp:txXfrm>
        <a:off x="619556" y="2955584"/>
        <a:ext cx="6094940" cy="369336"/>
      </dsp:txXfrm>
    </dsp:sp>
    <dsp:sp modelId="{1603735F-F88B-48D0-BFC9-C4476FCFCF2A}">
      <dsp:nvSpPr>
        <dsp:cNvPr id="0" name=""/>
        <dsp:cNvSpPr/>
      </dsp:nvSpPr>
      <dsp:spPr>
        <a:xfrm>
          <a:off x="388721" y="2909417"/>
          <a:ext cx="461670" cy="4616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7AC173-E712-4CAC-A042-2EB1575A4925}">
      <dsp:nvSpPr>
        <dsp:cNvPr id="0" name=""/>
        <dsp:cNvSpPr/>
      </dsp:nvSpPr>
      <dsp:spPr>
        <a:xfrm>
          <a:off x="285089" y="3509914"/>
          <a:ext cx="6429407" cy="36933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161" tIns="27940" rIns="27940" bIns="2794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Support for Summarized data thus identifying </a:t>
          </a:r>
          <a:endParaRPr lang="en-IN" sz="1100" kern="1200" dirty="0"/>
        </a:p>
      </dsp:txBody>
      <dsp:txXfrm>
        <a:off x="285089" y="3509914"/>
        <a:ext cx="6429407" cy="369336"/>
      </dsp:txXfrm>
    </dsp:sp>
    <dsp:sp modelId="{916108AF-8A4A-4659-85DA-6A610B72FC20}">
      <dsp:nvSpPr>
        <dsp:cNvPr id="0" name=""/>
        <dsp:cNvSpPr/>
      </dsp:nvSpPr>
      <dsp:spPr>
        <a:xfrm>
          <a:off x="54254" y="3463747"/>
          <a:ext cx="461670" cy="4616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D1E61-E8ED-4252-A277-24CA367A6B7F}" type="datetimeFigureOut">
              <a:rPr lang="en-IN" smtClean="0"/>
              <a:t>15-09-2015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0302F7-CA75-4366-8CA4-78123EA992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1876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1B39A9-758D-4E0B-B48B-94D1B78C2B0A}" type="datetimeFigureOut">
              <a:rPr lang="en-IN" smtClean="0"/>
              <a:pPr/>
              <a:t>15-09-2015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9FA1AA-4758-4E3A-9885-8BE729F15173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1789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FA1AA-4758-4E3A-9885-8BE729F15173}" type="slidenum">
              <a:rPr lang="en-IN" smtClean="0"/>
              <a:pPr/>
              <a:t>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25630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FA1AA-4758-4E3A-9885-8BE729F15173}" type="slidenum">
              <a:rPr lang="en-IN" smtClean="0">
                <a:solidFill>
                  <a:prstClr val="black"/>
                </a:solidFill>
              </a:rPr>
              <a:pPr/>
              <a:t>17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296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FA1AA-4758-4E3A-9885-8BE729F15173}" type="slidenum">
              <a:rPr lang="en-IN" smtClean="0">
                <a:solidFill>
                  <a:prstClr val="black"/>
                </a:solidFill>
              </a:rPr>
              <a:pPr/>
              <a:t>18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18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FA1AA-4758-4E3A-9885-8BE729F15173}" type="slidenum">
              <a:rPr lang="en-IN" smtClean="0">
                <a:solidFill>
                  <a:prstClr val="black"/>
                </a:solidFill>
              </a:rPr>
              <a:pPr/>
              <a:t>19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5387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FA1AA-4758-4E3A-9885-8BE729F15173}" type="slidenum">
              <a:rPr lang="en-IN" smtClean="0">
                <a:solidFill>
                  <a:prstClr val="black"/>
                </a:solidFill>
              </a:rPr>
              <a:pPr/>
              <a:t>20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488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FA1AA-4758-4E3A-9885-8BE729F15173}" type="slidenum">
              <a:rPr lang="en-IN" smtClean="0">
                <a:solidFill>
                  <a:prstClr val="black"/>
                </a:solidFill>
              </a:rPr>
              <a:pPr/>
              <a:t>21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868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FA1AA-4758-4E3A-9885-8BE729F15173}" type="slidenum">
              <a:rPr lang="en-IN" smtClean="0">
                <a:solidFill>
                  <a:prstClr val="black"/>
                </a:solidFill>
              </a:rPr>
              <a:pPr/>
              <a:t>22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141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FA1AA-4758-4E3A-9885-8BE729F15173}" type="slidenum">
              <a:rPr lang="en-IN" smtClean="0">
                <a:solidFill>
                  <a:prstClr val="black"/>
                </a:solidFill>
              </a:rPr>
              <a:pPr/>
              <a:t>27</a:t>
            </a:fld>
            <a:endParaRPr lang="en-I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8202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FA1AA-4758-4E3A-9885-8BE729F15173}" type="slidenum">
              <a:rPr lang="en-IN" smtClean="0">
                <a:solidFill>
                  <a:prstClr val="black"/>
                </a:solidFill>
              </a:rPr>
              <a:pPr/>
              <a:t>28</a:t>
            </a:fld>
            <a:endParaRPr lang="en-I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8049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FA1AA-4758-4E3A-9885-8BE729F15173}" type="slidenum">
              <a:rPr lang="en-IN" smtClean="0">
                <a:solidFill>
                  <a:prstClr val="black"/>
                </a:solidFill>
              </a:rPr>
              <a:pPr/>
              <a:t>30</a:t>
            </a:fld>
            <a:endParaRPr lang="en-I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2928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FA1AA-4758-4E3A-9885-8BE729F15173}" type="slidenum">
              <a:rPr lang="en-IN" smtClean="0">
                <a:solidFill>
                  <a:prstClr val="black"/>
                </a:solidFill>
              </a:rPr>
              <a:pPr/>
              <a:t>31</a:t>
            </a:fld>
            <a:endParaRPr lang="en-I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550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FA1AA-4758-4E3A-9885-8BE729F15173}" type="slidenum">
              <a:rPr lang="en-IN" smtClean="0"/>
              <a:pPr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61882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FA1AA-4758-4E3A-9885-8BE729F15173}" type="slidenum">
              <a:rPr lang="en-IN" smtClean="0">
                <a:solidFill>
                  <a:prstClr val="black"/>
                </a:solidFill>
              </a:rPr>
              <a:pPr/>
              <a:t>32</a:t>
            </a:fld>
            <a:endParaRPr lang="en-I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4598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FA1AA-4758-4E3A-9885-8BE729F15173}" type="slidenum">
              <a:rPr lang="en-IN" smtClean="0">
                <a:solidFill>
                  <a:prstClr val="black"/>
                </a:solidFill>
              </a:rPr>
              <a:pPr/>
              <a:t>33</a:t>
            </a:fld>
            <a:endParaRPr lang="en-I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604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FA1AA-4758-4E3A-9885-8BE729F15173}" type="slidenum">
              <a:rPr lang="en-IN" smtClean="0">
                <a:solidFill>
                  <a:prstClr val="black"/>
                </a:solidFill>
              </a:rPr>
              <a:pPr/>
              <a:t>34</a:t>
            </a:fld>
            <a:endParaRPr lang="en-I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7583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FA1AA-4758-4E3A-9885-8BE729F15173}" type="slidenum">
              <a:rPr lang="en-IN" smtClean="0">
                <a:solidFill>
                  <a:prstClr val="black"/>
                </a:solidFill>
              </a:rPr>
              <a:pPr/>
              <a:t>35</a:t>
            </a:fld>
            <a:endParaRPr lang="en-I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085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FA1AA-4758-4E3A-9885-8BE729F15173}" type="slidenum">
              <a:rPr lang="en-IN" smtClean="0"/>
              <a:pPr/>
              <a:t>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2987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FA1AA-4758-4E3A-9885-8BE729F15173}" type="slidenum">
              <a:rPr lang="en-IN" smtClean="0">
                <a:solidFill>
                  <a:prstClr val="black"/>
                </a:solidFill>
              </a:rPr>
              <a:pPr/>
              <a:t>8</a:t>
            </a:fld>
            <a:endParaRPr lang="en-I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607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FA1AA-4758-4E3A-9885-8BE729F15173}" type="slidenum">
              <a:rPr lang="en-IN" smtClean="0"/>
              <a:pPr/>
              <a:t>10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4371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FA1AA-4758-4E3A-9885-8BE729F15173}" type="slidenum">
              <a:rPr lang="en-IN" smtClean="0">
                <a:solidFill>
                  <a:prstClr val="black"/>
                </a:solidFill>
              </a:rPr>
              <a:pPr/>
              <a:t>12</a:t>
            </a:fld>
            <a:endParaRPr lang="en-I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303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FA1AA-4758-4E3A-9885-8BE729F15173}" type="slidenum">
              <a:rPr lang="en-IN" smtClean="0">
                <a:solidFill>
                  <a:prstClr val="black"/>
                </a:solidFill>
              </a:rPr>
              <a:pPr/>
              <a:t>13</a:t>
            </a:fld>
            <a:endParaRPr lang="en-I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331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FA1AA-4758-4E3A-9885-8BE729F15173}" type="slidenum">
              <a:rPr lang="en-IN" smtClean="0">
                <a:solidFill>
                  <a:prstClr val="black"/>
                </a:solidFill>
              </a:rPr>
              <a:pPr/>
              <a:t>14</a:t>
            </a:fld>
            <a:endParaRPr lang="en-I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824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FA1AA-4758-4E3A-9885-8BE729F15173}" type="slidenum">
              <a:rPr lang="en-IN" smtClean="0"/>
              <a:pPr/>
              <a:t>16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5143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5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9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0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jpe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jpe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jpe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3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5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Relationship Id="rId5" Type="http://schemas.openxmlformats.org/officeDocument/2006/relationships/hyperlink" Target="http://www.edureka.co/java-j2ee-soa-training" TargetMode="External"/><Relationship Id="rId4" Type="http://schemas.openxmlformats.org/officeDocument/2006/relationships/image" Target="../media/image16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8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9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0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1.png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19965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325" y="698983"/>
            <a:ext cx="5424375" cy="406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3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DFE"/>
              </a:clrFrom>
              <a:clrTo>
                <a:srgbClr val="FFFDFE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878" y="743186"/>
            <a:ext cx="6624736" cy="41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4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lum bright="70000" contrast="-70000"/>
          </a:blip>
          <a:stretch>
            <a:fillRect/>
          </a:stretch>
        </p:blipFill>
        <p:spPr>
          <a:xfrm>
            <a:off x="2600528" y="923497"/>
            <a:ext cx="3743325" cy="36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49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" t="12250" r="7770" b="10751"/>
          <a:stretch/>
        </p:blipFill>
        <p:spPr>
          <a:xfrm>
            <a:off x="2133353" y="1131590"/>
            <a:ext cx="4752528" cy="366861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282612" y="761226"/>
            <a:ext cx="21659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IN" sz="2500" b="1" dirty="0">
                <a:solidFill>
                  <a:srgbClr val="002060"/>
                </a:solidFill>
                <a:latin typeface="Castellar" pitchFamily="18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1813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1" r="3827" b="9027"/>
          <a:stretch/>
        </p:blipFill>
        <p:spPr>
          <a:xfrm>
            <a:off x="4680992" y="1265981"/>
            <a:ext cx="3744416" cy="301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0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51476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075" y="123478"/>
            <a:ext cx="1840832" cy="33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6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400" y="2057400"/>
            <a:ext cx="70104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371368" y="4356249"/>
            <a:ext cx="772633" cy="8229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8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3200400" y="1200152"/>
            <a:ext cx="3238500" cy="653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361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2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180" y="57150"/>
            <a:ext cx="8403020" cy="514350"/>
          </a:xfrm>
        </p:spPr>
        <p:txBody>
          <a:bodyPr anchor="ctr" anchorCtr="0">
            <a:normAutofit/>
          </a:bodyPr>
          <a:lstStyle>
            <a:lvl1pPr algn="l">
              <a:defRPr sz="3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copyright stamp - stock photo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076" y="666749"/>
            <a:ext cx="4286250" cy="447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61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180" y="57150"/>
            <a:ext cx="8403020" cy="514350"/>
          </a:xfrm>
        </p:spPr>
        <p:txBody>
          <a:bodyPr anchor="ctr" anchorCtr="0">
            <a:normAutofit/>
          </a:bodyPr>
          <a:lstStyle>
            <a:lvl1pPr algn="l">
              <a:defRPr sz="3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4744462" y="3594303"/>
            <a:ext cx="4242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1F497D">
                    <a:lumMod val="75000"/>
                  </a:srgbClr>
                </a:solidFill>
                <a:latin typeface="Castellar" pitchFamily="18" charset="0"/>
              </a:rPr>
              <a:t>Data Science</a:t>
            </a:r>
            <a:endParaRPr lang="en-IN" sz="4000" b="1" dirty="0">
              <a:solidFill>
                <a:srgbClr val="1F497D">
                  <a:lumMod val="75000"/>
                </a:srgbClr>
              </a:solidFill>
              <a:latin typeface="Castellar" pitchFamily="18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4399568" y="4275455"/>
            <a:ext cx="4932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1F497D">
                    <a:lumMod val="75000"/>
                  </a:srgbClr>
                </a:solidFill>
                <a:latin typeface="Castellar" pitchFamily="18" charset="0"/>
              </a:rPr>
              <a:t>Module 1: Introduction </a:t>
            </a:r>
          </a:p>
          <a:p>
            <a:pPr algn="ctr"/>
            <a:r>
              <a:rPr lang="en-US" sz="2000" b="1" dirty="0" smtClean="0">
                <a:solidFill>
                  <a:srgbClr val="1F497D">
                    <a:lumMod val="75000"/>
                  </a:srgbClr>
                </a:solidFill>
                <a:latin typeface="Castellar" pitchFamily="18" charset="0"/>
              </a:rPr>
              <a:t>to Data Science</a:t>
            </a:r>
            <a:endParaRPr lang="en-IN" sz="2000" b="1" dirty="0">
              <a:solidFill>
                <a:srgbClr val="1F497D">
                  <a:lumMod val="75000"/>
                </a:srgbClr>
              </a:solidFill>
              <a:latin typeface="Castellar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807" y="123478"/>
            <a:ext cx="1840832" cy="33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9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662" y="285750"/>
            <a:ext cx="1614488" cy="29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1783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7950" y="142280"/>
            <a:ext cx="8403020" cy="514350"/>
          </a:xfrm>
        </p:spPr>
        <p:txBody>
          <a:bodyPr anchor="ctr" anchorCtr="0">
            <a:normAutofit/>
          </a:bodyPr>
          <a:lstStyle>
            <a:lvl1pPr algn="l">
              <a:defRPr sz="2600" b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 smtClean="0"/>
              <a:t>How it 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2" name="Table 21"/>
          <p:cNvGraphicFramePr>
            <a:graphicFrameLocks noGrp="1"/>
          </p:cNvGraphicFramePr>
          <p:nvPr userDrawn="1">
            <p:extLst/>
          </p:nvPr>
        </p:nvGraphicFramePr>
        <p:xfrm>
          <a:off x="456714" y="574982"/>
          <a:ext cx="6059016" cy="4457700"/>
        </p:xfrm>
        <a:graphic>
          <a:graphicData uri="http://schemas.openxmlformats.org/drawingml/2006/table">
            <a:tbl>
              <a:tblPr firstRow="1" bandRow="1"/>
              <a:tblGrid>
                <a:gridCol w="1066800"/>
                <a:gridCol w="4992216"/>
              </a:tblGrid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LIVE On-line Class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Class Recording in LMS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24/7 Post Class Support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Module Wise Quiz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Project Work on Large Data Base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Verifiable Certificate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3" name="Group 22"/>
          <p:cNvGrpSpPr/>
          <p:nvPr userDrawn="1"/>
        </p:nvGrpSpPr>
        <p:grpSpPr>
          <a:xfrm>
            <a:off x="533400" y="742950"/>
            <a:ext cx="965632" cy="4114800"/>
            <a:chOff x="533400" y="895350"/>
            <a:chExt cx="965632" cy="411480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533400" y="1610550"/>
              <a:ext cx="853215" cy="504000"/>
            </a:xfrm>
            <a:prstGeom prst="rect">
              <a:avLst/>
            </a:prstGeom>
          </p:spPr>
        </p:pic>
        <p:grpSp>
          <p:nvGrpSpPr>
            <p:cNvPr id="25" name="Group 24"/>
            <p:cNvGrpSpPr/>
            <p:nvPr/>
          </p:nvGrpSpPr>
          <p:grpSpPr>
            <a:xfrm>
              <a:off x="762000" y="2296350"/>
              <a:ext cx="720000" cy="504000"/>
              <a:chOff x="5659045" y="1210738"/>
              <a:chExt cx="2153043" cy="1368288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rgbClr val="4F81BD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1654" y="1408592"/>
                <a:ext cx="1170434" cy="1170434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rgbClr val="4F81BD">
                    <a:shade val="45000"/>
                    <a:satMod val="135000"/>
                  </a:srgb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659045" y="1210738"/>
                <a:ext cx="1135108" cy="1196016"/>
              </a:xfrm>
              <a:prstGeom prst="rect">
                <a:avLst/>
              </a:prstGeom>
            </p:spPr>
          </p:pic>
        </p:grpSp>
        <p:pic>
          <p:nvPicPr>
            <p:cNvPr id="26" name="Picture 2" descr="http://www.thewellatlentrise.org/img/quiz.png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28950"/>
              <a:ext cx="504000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62000" y="3790950"/>
              <a:ext cx="612000" cy="560523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62000" y="4398150"/>
              <a:ext cx="737032" cy="61200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838200" y="895350"/>
              <a:ext cx="504000" cy="5092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237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up 4"/>
          <p:cNvGrpSpPr>
            <a:grpSpLocks/>
          </p:cNvGrpSpPr>
          <p:nvPr userDrawn="1"/>
        </p:nvGrpSpPr>
        <p:grpSpPr bwMode="auto">
          <a:xfrm>
            <a:off x="722070" y="2258039"/>
            <a:ext cx="2601913" cy="2371712"/>
            <a:chOff x="684209" y="1762202"/>
            <a:chExt cx="2804581" cy="2175717"/>
          </a:xfrm>
        </p:grpSpPr>
        <p:sp>
          <p:nvSpPr>
            <p:cNvPr id="18" name="object 4"/>
            <p:cNvSpPr>
              <a:spLocks/>
            </p:cNvSpPr>
            <p:nvPr/>
          </p:nvSpPr>
          <p:spPr bwMode="auto">
            <a:xfrm>
              <a:off x="684209" y="1849496"/>
              <a:ext cx="2804581" cy="1965606"/>
            </a:xfrm>
            <a:custGeom>
              <a:avLst/>
              <a:gdLst>
                <a:gd name="T0" fmla="*/ 1259027 w 2804581"/>
                <a:gd name="T1" fmla="*/ 5527 h 1965606"/>
                <a:gd name="T2" fmla="*/ 1051882 w 2804581"/>
                <a:gd name="T3" fmla="*/ 31015 h 1965606"/>
                <a:gd name="T4" fmla="*/ 856487 w 2804581"/>
                <a:gd name="T5" fmla="*/ 77538 h 1965606"/>
                <a:gd name="T6" fmla="*/ 675790 w 2804581"/>
                <a:gd name="T7" fmla="*/ 141719 h 1965606"/>
                <a:gd name="T8" fmla="*/ 509771 w 2804581"/>
                <a:gd name="T9" fmla="*/ 224785 h 1965606"/>
                <a:gd name="T10" fmla="*/ 364346 w 2804581"/>
                <a:gd name="T11" fmla="*/ 322284 h 1965606"/>
                <a:gd name="T12" fmla="*/ 239453 w 2804581"/>
                <a:gd name="T13" fmla="*/ 432988 h 1965606"/>
                <a:gd name="T14" fmla="*/ 138095 w 2804581"/>
                <a:gd name="T15" fmla="*/ 555899 h 1965606"/>
                <a:gd name="T16" fmla="*/ 63172 w 2804581"/>
                <a:gd name="T17" fmla="*/ 689895 h 1965606"/>
                <a:gd name="T18" fmla="*/ 16159 w 2804581"/>
                <a:gd name="T19" fmla="*/ 832751 h 1965606"/>
                <a:gd name="T20" fmla="*/ 0 w 2804581"/>
                <a:gd name="T21" fmla="*/ 982239 h 1965606"/>
                <a:gd name="T22" fmla="*/ 16159 w 2804581"/>
                <a:gd name="T23" fmla="*/ 1131743 h 1965606"/>
                <a:gd name="T24" fmla="*/ 63172 w 2804581"/>
                <a:gd name="T25" fmla="*/ 1274599 h 1965606"/>
                <a:gd name="T26" fmla="*/ 138095 w 2804581"/>
                <a:gd name="T27" fmla="*/ 1408595 h 1965606"/>
                <a:gd name="T28" fmla="*/ 239453 w 2804581"/>
                <a:gd name="T29" fmla="*/ 1532611 h 1965606"/>
                <a:gd name="T30" fmla="*/ 364346 w 2804581"/>
                <a:gd name="T31" fmla="*/ 1643361 h 1965606"/>
                <a:gd name="T32" fmla="*/ 509771 w 2804581"/>
                <a:gd name="T33" fmla="*/ 1740799 h 1965606"/>
                <a:gd name="T34" fmla="*/ 675790 w 2804581"/>
                <a:gd name="T35" fmla="*/ 1823865 h 1965606"/>
                <a:gd name="T36" fmla="*/ 856487 w 2804581"/>
                <a:gd name="T37" fmla="*/ 1888092 h 1965606"/>
                <a:gd name="T38" fmla="*/ 1051882 w 2804581"/>
                <a:gd name="T39" fmla="*/ 1934600 h 1965606"/>
                <a:gd name="T40" fmla="*/ 1259027 w 2804581"/>
                <a:gd name="T41" fmla="*/ 1960069 h 1965606"/>
                <a:gd name="T42" fmla="*/ 1474975 w 2804581"/>
                <a:gd name="T43" fmla="*/ 1964499 h 1965606"/>
                <a:gd name="T44" fmla="*/ 1685068 w 2804581"/>
                <a:gd name="T45" fmla="*/ 1945673 h 1965606"/>
                <a:gd name="T46" fmla="*/ 1884864 w 2804581"/>
                <a:gd name="T47" fmla="*/ 1905811 h 1965606"/>
                <a:gd name="T48" fmla="*/ 2071518 w 2804581"/>
                <a:gd name="T49" fmla="*/ 1847112 h 1965606"/>
                <a:gd name="T50" fmla="*/ 2294651 w 2804581"/>
                <a:gd name="T51" fmla="*/ 1740799 h 1965606"/>
                <a:gd name="T52" fmla="*/ 2440199 w 2804581"/>
                <a:gd name="T53" fmla="*/ 1643361 h 1965606"/>
                <a:gd name="T54" fmla="*/ 2565072 w 2804581"/>
                <a:gd name="T55" fmla="*/ 1532611 h 1965606"/>
                <a:gd name="T56" fmla="*/ 2666403 w 2804581"/>
                <a:gd name="T57" fmla="*/ 1408595 h 1965606"/>
                <a:gd name="T58" fmla="*/ 2741326 w 2804581"/>
                <a:gd name="T59" fmla="*/ 1274599 h 1965606"/>
                <a:gd name="T60" fmla="*/ 2788409 w 2804581"/>
                <a:gd name="T61" fmla="*/ 1131743 h 1965606"/>
                <a:gd name="T62" fmla="*/ 2804581 w 2804581"/>
                <a:gd name="T63" fmla="*/ 982239 h 1965606"/>
                <a:gd name="T64" fmla="*/ 2788409 w 2804581"/>
                <a:gd name="T65" fmla="*/ 832751 h 1965606"/>
                <a:gd name="T66" fmla="*/ 2741326 w 2804581"/>
                <a:gd name="T67" fmla="*/ 689895 h 1965606"/>
                <a:gd name="T68" fmla="*/ 2666403 w 2804581"/>
                <a:gd name="T69" fmla="*/ 555899 h 1965606"/>
                <a:gd name="T70" fmla="*/ 2565072 w 2804581"/>
                <a:gd name="T71" fmla="*/ 432988 h 1965606"/>
                <a:gd name="T72" fmla="*/ 2440199 w 2804581"/>
                <a:gd name="T73" fmla="*/ 322285 h 1965606"/>
                <a:gd name="T74" fmla="*/ 2294651 w 2804581"/>
                <a:gd name="T75" fmla="*/ 224785 h 1965606"/>
                <a:gd name="T76" fmla="*/ 2130269 w 2804581"/>
                <a:gd name="T77" fmla="*/ 141719 h 1965606"/>
                <a:gd name="T78" fmla="*/ 1948037 w 2804581"/>
                <a:gd name="T79" fmla="*/ 77538 h 1965606"/>
                <a:gd name="T80" fmla="*/ 1752642 w 2804581"/>
                <a:gd name="T81" fmla="*/ 31015 h 1965606"/>
                <a:gd name="T82" fmla="*/ 1546971 w 2804581"/>
                <a:gd name="T83" fmla="*/ 5527 h 1965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04581" h="1965606">
                  <a:moveTo>
                    <a:pt x="1402999" y="0"/>
                  </a:moveTo>
                  <a:lnTo>
                    <a:pt x="1331003" y="1074"/>
                  </a:lnTo>
                  <a:lnTo>
                    <a:pt x="1259027" y="5527"/>
                  </a:lnTo>
                  <a:lnTo>
                    <a:pt x="1188505" y="11055"/>
                  </a:lnTo>
                  <a:lnTo>
                    <a:pt x="1119457" y="19960"/>
                  </a:lnTo>
                  <a:lnTo>
                    <a:pt x="1051882" y="31015"/>
                  </a:lnTo>
                  <a:lnTo>
                    <a:pt x="985761" y="44220"/>
                  </a:lnTo>
                  <a:lnTo>
                    <a:pt x="919660" y="59727"/>
                  </a:lnTo>
                  <a:lnTo>
                    <a:pt x="856487" y="77538"/>
                  </a:lnTo>
                  <a:lnTo>
                    <a:pt x="794788" y="96270"/>
                  </a:lnTo>
                  <a:lnTo>
                    <a:pt x="734542" y="118534"/>
                  </a:lnTo>
                  <a:lnTo>
                    <a:pt x="675790" y="141719"/>
                  </a:lnTo>
                  <a:lnTo>
                    <a:pt x="618492" y="167207"/>
                  </a:lnTo>
                  <a:lnTo>
                    <a:pt x="562668" y="194844"/>
                  </a:lnTo>
                  <a:lnTo>
                    <a:pt x="509771" y="224785"/>
                  </a:lnTo>
                  <a:lnTo>
                    <a:pt x="459822" y="254726"/>
                  </a:lnTo>
                  <a:lnTo>
                    <a:pt x="411347" y="287891"/>
                  </a:lnTo>
                  <a:lnTo>
                    <a:pt x="364346" y="322284"/>
                  </a:lnTo>
                  <a:lnTo>
                    <a:pt x="320272" y="357753"/>
                  </a:lnTo>
                  <a:lnTo>
                    <a:pt x="279126" y="394296"/>
                  </a:lnTo>
                  <a:lnTo>
                    <a:pt x="239453" y="432988"/>
                  </a:lnTo>
                  <a:lnTo>
                    <a:pt x="202736" y="472909"/>
                  </a:lnTo>
                  <a:lnTo>
                    <a:pt x="168947" y="513751"/>
                  </a:lnTo>
                  <a:lnTo>
                    <a:pt x="138095" y="555899"/>
                  </a:lnTo>
                  <a:lnTo>
                    <a:pt x="110183" y="600196"/>
                  </a:lnTo>
                  <a:lnTo>
                    <a:pt x="85207" y="644493"/>
                  </a:lnTo>
                  <a:lnTo>
                    <a:pt x="63172" y="689895"/>
                  </a:lnTo>
                  <a:lnTo>
                    <a:pt x="44072" y="736403"/>
                  </a:lnTo>
                  <a:lnTo>
                    <a:pt x="27913" y="784016"/>
                  </a:lnTo>
                  <a:lnTo>
                    <a:pt x="16159" y="832751"/>
                  </a:lnTo>
                  <a:lnTo>
                    <a:pt x="7345" y="881470"/>
                  </a:lnTo>
                  <a:lnTo>
                    <a:pt x="1469" y="931309"/>
                  </a:lnTo>
                  <a:lnTo>
                    <a:pt x="0" y="982239"/>
                  </a:lnTo>
                  <a:lnTo>
                    <a:pt x="1469" y="1033185"/>
                  </a:lnTo>
                  <a:lnTo>
                    <a:pt x="7345" y="1083024"/>
                  </a:lnTo>
                  <a:lnTo>
                    <a:pt x="16159" y="1131743"/>
                  </a:lnTo>
                  <a:lnTo>
                    <a:pt x="27913" y="1180462"/>
                  </a:lnTo>
                  <a:lnTo>
                    <a:pt x="44072" y="1228091"/>
                  </a:lnTo>
                  <a:lnTo>
                    <a:pt x="63172" y="1274599"/>
                  </a:lnTo>
                  <a:lnTo>
                    <a:pt x="85207" y="1321107"/>
                  </a:lnTo>
                  <a:lnTo>
                    <a:pt x="110183" y="1365404"/>
                  </a:lnTo>
                  <a:lnTo>
                    <a:pt x="138095" y="1408595"/>
                  </a:lnTo>
                  <a:lnTo>
                    <a:pt x="168947" y="1451771"/>
                  </a:lnTo>
                  <a:lnTo>
                    <a:pt x="202736" y="1492752"/>
                  </a:lnTo>
                  <a:lnTo>
                    <a:pt x="239453" y="1532611"/>
                  </a:lnTo>
                  <a:lnTo>
                    <a:pt x="279126" y="1571381"/>
                  </a:lnTo>
                  <a:lnTo>
                    <a:pt x="320272" y="1607924"/>
                  </a:lnTo>
                  <a:lnTo>
                    <a:pt x="364346" y="1643361"/>
                  </a:lnTo>
                  <a:lnTo>
                    <a:pt x="411347" y="1677678"/>
                  </a:lnTo>
                  <a:lnTo>
                    <a:pt x="459822" y="1710904"/>
                  </a:lnTo>
                  <a:lnTo>
                    <a:pt x="509771" y="1740799"/>
                  </a:lnTo>
                  <a:lnTo>
                    <a:pt x="562668" y="1770709"/>
                  </a:lnTo>
                  <a:lnTo>
                    <a:pt x="618492" y="1797287"/>
                  </a:lnTo>
                  <a:lnTo>
                    <a:pt x="675790" y="1823865"/>
                  </a:lnTo>
                  <a:lnTo>
                    <a:pt x="734542" y="1847112"/>
                  </a:lnTo>
                  <a:lnTo>
                    <a:pt x="794788" y="1869268"/>
                  </a:lnTo>
                  <a:lnTo>
                    <a:pt x="856487" y="1888092"/>
                  </a:lnTo>
                  <a:lnTo>
                    <a:pt x="919660" y="1905811"/>
                  </a:lnTo>
                  <a:lnTo>
                    <a:pt x="985761" y="1921311"/>
                  </a:lnTo>
                  <a:lnTo>
                    <a:pt x="1051882" y="1934600"/>
                  </a:lnTo>
                  <a:lnTo>
                    <a:pt x="1119457" y="1945673"/>
                  </a:lnTo>
                  <a:lnTo>
                    <a:pt x="1188505" y="1954533"/>
                  </a:lnTo>
                  <a:lnTo>
                    <a:pt x="1259027" y="1960069"/>
                  </a:lnTo>
                  <a:lnTo>
                    <a:pt x="1331003" y="1964499"/>
                  </a:lnTo>
                  <a:lnTo>
                    <a:pt x="1402999" y="1965606"/>
                  </a:lnTo>
                  <a:lnTo>
                    <a:pt x="1474975" y="1964499"/>
                  </a:lnTo>
                  <a:lnTo>
                    <a:pt x="1546971" y="1960069"/>
                  </a:lnTo>
                  <a:lnTo>
                    <a:pt x="1616020" y="1954533"/>
                  </a:lnTo>
                  <a:lnTo>
                    <a:pt x="1685068" y="1945673"/>
                  </a:lnTo>
                  <a:lnTo>
                    <a:pt x="1752642" y="1934600"/>
                  </a:lnTo>
                  <a:lnTo>
                    <a:pt x="1820217" y="1921311"/>
                  </a:lnTo>
                  <a:lnTo>
                    <a:pt x="1884864" y="1905811"/>
                  </a:lnTo>
                  <a:lnTo>
                    <a:pt x="1948037" y="1888092"/>
                  </a:lnTo>
                  <a:lnTo>
                    <a:pt x="2011190" y="1869268"/>
                  </a:lnTo>
                  <a:lnTo>
                    <a:pt x="2071518" y="1847112"/>
                  </a:lnTo>
                  <a:lnTo>
                    <a:pt x="2130269" y="1823865"/>
                  </a:lnTo>
                  <a:lnTo>
                    <a:pt x="2241836" y="1770709"/>
                  </a:lnTo>
                  <a:lnTo>
                    <a:pt x="2294651" y="1740799"/>
                  </a:lnTo>
                  <a:lnTo>
                    <a:pt x="2344600" y="1710904"/>
                  </a:lnTo>
                  <a:lnTo>
                    <a:pt x="2394549" y="1677678"/>
                  </a:lnTo>
                  <a:lnTo>
                    <a:pt x="2440199" y="1643361"/>
                  </a:lnTo>
                  <a:lnTo>
                    <a:pt x="2484212" y="1607924"/>
                  </a:lnTo>
                  <a:lnTo>
                    <a:pt x="2526791" y="1571381"/>
                  </a:lnTo>
                  <a:lnTo>
                    <a:pt x="2565072" y="1532611"/>
                  </a:lnTo>
                  <a:lnTo>
                    <a:pt x="2601715" y="1492752"/>
                  </a:lnTo>
                  <a:lnTo>
                    <a:pt x="2635492" y="1451771"/>
                  </a:lnTo>
                  <a:lnTo>
                    <a:pt x="2666403" y="1408595"/>
                  </a:lnTo>
                  <a:lnTo>
                    <a:pt x="2694243" y="1365404"/>
                  </a:lnTo>
                  <a:lnTo>
                    <a:pt x="2719218" y="1321107"/>
                  </a:lnTo>
                  <a:lnTo>
                    <a:pt x="2741326" y="1274599"/>
                  </a:lnTo>
                  <a:lnTo>
                    <a:pt x="2760364" y="1228091"/>
                  </a:lnTo>
                  <a:lnTo>
                    <a:pt x="2776536" y="1180462"/>
                  </a:lnTo>
                  <a:lnTo>
                    <a:pt x="2788409" y="1131743"/>
                  </a:lnTo>
                  <a:lnTo>
                    <a:pt x="2797212" y="1083024"/>
                  </a:lnTo>
                  <a:lnTo>
                    <a:pt x="2802944" y="1033185"/>
                  </a:lnTo>
                  <a:lnTo>
                    <a:pt x="2804581" y="982239"/>
                  </a:lnTo>
                  <a:lnTo>
                    <a:pt x="2802944" y="931309"/>
                  </a:lnTo>
                  <a:lnTo>
                    <a:pt x="2797212" y="881470"/>
                  </a:lnTo>
                  <a:lnTo>
                    <a:pt x="2788409" y="832751"/>
                  </a:lnTo>
                  <a:lnTo>
                    <a:pt x="2776536" y="784016"/>
                  </a:lnTo>
                  <a:lnTo>
                    <a:pt x="2760364" y="736403"/>
                  </a:lnTo>
                  <a:lnTo>
                    <a:pt x="2741326" y="689895"/>
                  </a:lnTo>
                  <a:lnTo>
                    <a:pt x="2719218" y="644493"/>
                  </a:lnTo>
                  <a:lnTo>
                    <a:pt x="2694243" y="600196"/>
                  </a:lnTo>
                  <a:lnTo>
                    <a:pt x="2666403" y="555899"/>
                  </a:lnTo>
                  <a:lnTo>
                    <a:pt x="2635492" y="513752"/>
                  </a:lnTo>
                  <a:lnTo>
                    <a:pt x="2601715" y="472909"/>
                  </a:lnTo>
                  <a:lnTo>
                    <a:pt x="2565072" y="432988"/>
                  </a:lnTo>
                  <a:lnTo>
                    <a:pt x="2526791" y="394296"/>
                  </a:lnTo>
                  <a:lnTo>
                    <a:pt x="2484212" y="357753"/>
                  </a:lnTo>
                  <a:lnTo>
                    <a:pt x="2440199" y="322285"/>
                  </a:lnTo>
                  <a:lnTo>
                    <a:pt x="2394549" y="287891"/>
                  </a:lnTo>
                  <a:lnTo>
                    <a:pt x="2344600" y="254726"/>
                  </a:lnTo>
                  <a:lnTo>
                    <a:pt x="2294651" y="224785"/>
                  </a:lnTo>
                  <a:lnTo>
                    <a:pt x="2241836" y="194845"/>
                  </a:lnTo>
                  <a:lnTo>
                    <a:pt x="2185950" y="167207"/>
                  </a:lnTo>
                  <a:lnTo>
                    <a:pt x="2130269" y="141719"/>
                  </a:lnTo>
                  <a:lnTo>
                    <a:pt x="2071518" y="118534"/>
                  </a:lnTo>
                  <a:lnTo>
                    <a:pt x="2011190" y="96270"/>
                  </a:lnTo>
                  <a:lnTo>
                    <a:pt x="1948037" y="77538"/>
                  </a:lnTo>
                  <a:lnTo>
                    <a:pt x="1884864" y="59727"/>
                  </a:lnTo>
                  <a:lnTo>
                    <a:pt x="1820217" y="44220"/>
                  </a:lnTo>
                  <a:lnTo>
                    <a:pt x="1752642" y="31015"/>
                  </a:lnTo>
                  <a:lnTo>
                    <a:pt x="1685068" y="19960"/>
                  </a:lnTo>
                  <a:lnTo>
                    <a:pt x="1616020" y="11055"/>
                  </a:lnTo>
                  <a:lnTo>
                    <a:pt x="1546971" y="5527"/>
                  </a:lnTo>
                  <a:lnTo>
                    <a:pt x="1474975" y="1074"/>
                  </a:lnTo>
                  <a:lnTo>
                    <a:pt x="1402999" y="0"/>
                  </a:lnTo>
                  <a:close/>
                </a:path>
              </a:pathLst>
            </a:custGeom>
            <a:solidFill>
              <a:srgbClr val="F7F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defTabSz="685800"/>
              <a:endParaRPr lang="en-IN" dirty="0">
                <a:solidFill>
                  <a:srgbClr val="262626"/>
                </a:solidFill>
              </a:endParaRPr>
            </a:p>
          </p:txBody>
        </p:sp>
        <p:sp>
          <p:nvSpPr>
            <p:cNvPr id="19" name="object 5"/>
            <p:cNvSpPr>
              <a:spLocks noChangeArrowheads="1"/>
            </p:cNvSpPr>
            <p:nvPr/>
          </p:nvSpPr>
          <p:spPr bwMode="auto">
            <a:xfrm>
              <a:off x="943438" y="1762202"/>
              <a:ext cx="2033679" cy="2175717"/>
            </a:xfrm>
            <a:prstGeom prst="rect">
              <a:avLst/>
            </a:prstGeom>
            <a:blipFill dpi="0" rotWithShape="1">
              <a:blip r:embed="rId4" cstate="print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685800"/>
              <a:endParaRPr lang="en-US" dirty="0">
                <a:solidFill>
                  <a:srgbClr val="26262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511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9100" y="1128714"/>
            <a:ext cx="445770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166" y="1425362"/>
            <a:ext cx="4911175" cy="2790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157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325" y="698983"/>
            <a:ext cx="5424375" cy="406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4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DFE"/>
              </a:clrFrom>
              <a:clrTo>
                <a:srgbClr val="FFFDFE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878" y="743186"/>
            <a:ext cx="6624736" cy="41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3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lum bright="70000" contrast="-70000"/>
          </a:blip>
          <a:stretch>
            <a:fillRect/>
          </a:stretch>
        </p:blipFill>
        <p:spPr>
          <a:xfrm>
            <a:off x="2600528" y="923497"/>
            <a:ext cx="3743325" cy="36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39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" t="12250" r="7770" b="10751"/>
          <a:stretch/>
        </p:blipFill>
        <p:spPr>
          <a:xfrm>
            <a:off x="2133353" y="1131590"/>
            <a:ext cx="4752528" cy="366861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282612" y="761226"/>
            <a:ext cx="21659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IN" sz="2500" b="1" dirty="0">
                <a:solidFill>
                  <a:srgbClr val="002060"/>
                </a:solidFill>
                <a:latin typeface="Castellar" pitchFamily="18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429051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1" r="3827" b="9027"/>
          <a:stretch/>
        </p:blipFill>
        <p:spPr>
          <a:xfrm>
            <a:off x="4680992" y="1265981"/>
            <a:ext cx="3744416" cy="301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28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51476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075" y="123478"/>
            <a:ext cx="1840832" cy="33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75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662" y="285750"/>
            <a:ext cx="1614488" cy="290608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6934200" y="4795064"/>
            <a:ext cx="1751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www.edureka.in/MS-BI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11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400" y="2057400"/>
            <a:ext cx="70104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371368" y="4356249"/>
            <a:ext cx="772633" cy="8229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8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3200400" y="1200152"/>
            <a:ext cx="3238500" cy="653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459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952696" y="4866501"/>
            <a:ext cx="2175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u="sng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www.edureka.co/microsoft-bi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67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180" y="57150"/>
            <a:ext cx="8403020" cy="514350"/>
          </a:xfrm>
        </p:spPr>
        <p:txBody>
          <a:bodyPr anchor="ctr" anchorCtr="0">
            <a:normAutofit/>
          </a:bodyPr>
          <a:lstStyle>
            <a:lvl1pPr algn="l">
              <a:defRPr sz="3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3357554" y="4774168"/>
            <a:ext cx="2529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62626"/>
                </a:solidFill>
              </a:rPr>
              <a:t>www.edureka.in/hadoop</a:t>
            </a:r>
            <a:endParaRPr lang="en-US" dirty="0">
              <a:solidFill>
                <a:srgbClr val="262626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60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lang="en-US" smtClean="0">
                <a:solidFill>
                  <a:prstClr val="white"/>
                </a:solidFill>
              </a:rPr>
              <a:pPr/>
              <a:t>9/15/2015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400" y="2057400"/>
            <a:ext cx="70104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200150"/>
            <a:ext cx="3238500" cy="653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719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797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51476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075" y="123478"/>
            <a:ext cx="1840832" cy="33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58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>
              <a:solidFill>
                <a:srgbClr val="262626"/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83324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lum bright="70000" contrast="-70000"/>
          </a:blip>
          <a:stretch>
            <a:fillRect/>
          </a:stretch>
        </p:blipFill>
        <p:spPr>
          <a:xfrm>
            <a:off x="2600528" y="923497"/>
            <a:ext cx="3743325" cy="3668757"/>
          </a:xfrm>
          <a:prstGeom prst="rect">
            <a:avLst/>
          </a:prstGeom>
        </p:spPr>
      </p:pic>
      <p:sp>
        <p:nvSpPr>
          <p:cNvPr id="7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7" descr="edureka logol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577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0992" y="1265981"/>
            <a:ext cx="3744416" cy="3013258"/>
          </a:xfrm>
          <a:prstGeom prst="rect">
            <a:avLst/>
          </a:prstGeom>
        </p:spPr>
      </p:pic>
      <p:pic>
        <p:nvPicPr>
          <p:cNvPr id="7" name="Picture 7" descr="edureka logol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52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8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3353" y="1131590"/>
            <a:ext cx="4752528" cy="366861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282612" y="761226"/>
            <a:ext cx="21659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500" b="1" dirty="0">
                <a:solidFill>
                  <a:srgbClr val="002060"/>
                </a:solidFill>
                <a:latin typeface="Castellar" pitchFamily="18" charset="0"/>
              </a:rPr>
              <a:t>Questions</a:t>
            </a:r>
          </a:p>
        </p:txBody>
      </p:sp>
      <p:pic>
        <p:nvPicPr>
          <p:cNvPr id="9" name="Picture 7" descr="edureka logol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04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180" y="57150"/>
            <a:ext cx="8403020" cy="514350"/>
          </a:xfrm>
        </p:spPr>
        <p:txBody>
          <a:bodyPr anchor="ctr" anchorCtr="0">
            <a:normAutofit/>
          </a:bodyPr>
          <a:lstStyle>
            <a:lvl1pPr algn="l">
              <a:defRPr sz="3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copyright stamp - stock photo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076" y="666749"/>
            <a:ext cx="4286250" cy="447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673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325" y="698983"/>
            <a:ext cx="5424375" cy="4068281"/>
          </a:xfrm>
          <a:prstGeom prst="rect">
            <a:avLst/>
          </a:prstGeom>
        </p:spPr>
      </p:pic>
      <p:pic>
        <p:nvPicPr>
          <p:cNvPr id="7" name="Picture 7" descr="edureka logol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17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clrChange>
              <a:clrFrom>
                <a:srgbClr val="FFFDFE"/>
              </a:clrFrom>
              <a:clrTo>
                <a:srgbClr val="FFFDFE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878" y="743186"/>
            <a:ext cx="6624736" cy="4161000"/>
          </a:xfrm>
          <a:prstGeom prst="rect">
            <a:avLst/>
          </a:prstGeom>
        </p:spPr>
      </p:pic>
      <p:sp>
        <p:nvSpPr>
          <p:cNvPr id="9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7" descr="edureka logol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072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17" name="Group 4"/>
          <p:cNvGrpSpPr>
            <a:grpSpLocks/>
          </p:cNvGrpSpPr>
          <p:nvPr userDrawn="1"/>
        </p:nvGrpSpPr>
        <p:grpSpPr bwMode="auto">
          <a:xfrm>
            <a:off x="722070" y="2258039"/>
            <a:ext cx="2601913" cy="2371712"/>
            <a:chOff x="684209" y="1762202"/>
            <a:chExt cx="2804581" cy="2175717"/>
          </a:xfrm>
        </p:grpSpPr>
        <p:sp>
          <p:nvSpPr>
            <p:cNvPr id="18" name="object 4"/>
            <p:cNvSpPr>
              <a:spLocks/>
            </p:cNvSpPr>
            <p:nvPr/>
          </p:nvSpPr>
          <p:spPr bwMode="auto">
            <a:xfrm>
              <a:off x="684209" y="1849496"/>
              <a:ext cx="2804581" cy="1965606"/>
            </a:xfrm>
            <a:custGeom>
              <a:avLst/>
              <a:gdLst>
                <a:gd name="T0" fmla="*/ 1259027 w 2804581"/>
                <a:gd name="T1" fmla="*/ 5527 h 1965606"/>
                <a:gd name="T2" fmla="*/ 1051882 w 2804581"/>
                <a:gd name="T3" fmla="*/ 31015 h 1965606"/>
                <a:gd name="T4" fmla="*/ 856487 w 2804581"/>
                <a:gd name="T5" fmla="*/ 77538 h 1965606"/>
                <a:gd name="T6" fmla="*/ 675790 w 2804581"/>
                <a:gd name="T7" fmla="*/ 141719 h 1965606"/>
                <a:gd name="T8" fmla="*/ 509771 w 2804581"/>
                <a:gd name="T9" fmla="*/ 224785 h 1965606"/>
                <a:gd name="T10" fmla="*/ 364346 w 2804581"/>
                <a:gd name="T11" fmla="*/ 322284 h 1965606"/>
                <a:gd name="T12" fmla="*/ 239453 w 2804581"/>
                <a:gd name="T13" fmla="*/ 432988 h 1965606"/>
                <a:gd name="T14" fmla="*/ 138095 w 2804581"/>
                <a:gd name="T15" fmla="*/ 555899 h 1965606"/>
                <a:gd name="T16" fmla="*/ 63172 w 2804581"/>
                <a:gd name="T17" fmla="*/ 689895 h 1965606"/>
                <a:gd name="T18" fmla="*/ 16159 w 2804581"/>
                <a:gd name="T19" fmla="*/ 832751 h 1965606"/>
                <a:gd name="T20" fmla="*/ 0 w 2804581"/>
                <a:gd name="T21" fmla="*/ 982239 h 1965606"/>
                <a:gd name="T22" fmla="*/ 16159 w 2804581"/>
                <a:gd name="T23" fmla="*/ 1131743 h 1965606"/>
                <a:gd name="T24" fmla="*/ 63172 w 2804581"/>
                <a:gd name="T25" fmla="*/ 1274599 h 1965606"/>
                <a:gd name="T26" fmla="*/ 138095 w 2804581"/>
                <a:gd name="T27" fmla="*/ 1408595 h 1965606"/>
                <a:gd name="T28" fmla="*/ 239453 w 2804581"/>
                <a:gd name="T29" fmla="*/ 1532611 h 1965606"/>
                <a:gd name="T30" fmla="*/ 364346 w 2804581"/>
                <a:gd name="T31" fmla="*/ 1643361 h 1965606"/>
                <a:gd name="T32" fmla="*/ 509771 w 2804581"/>
                <a:gd name="T33" fmla="*/ 1740799 h 1965606"/>
                <a:gd name="T34" fmla="*/ 675790 w 2804581"/>
                <a:gd name="T35" fmla="*/ 1823865 h 1965606"/>
                <a:gd name="T36" fmla="*/ 856487 w 2804581"/>
                <a:gd name="T37" fmla="*/ 1888092 h 1965606"/>
                <a:gd name="T38" fmla="*/ 1051882 w 2804581"/>
                <a:gd name="T39" fmla="*/ 1934600 h 1965606"/>
                <a:gd name="T40" fmla="*/ 1259027 w 2804581"/>
                <a:gd name="T41" fmla="*/ 1960069 h 1965606"/>
                <a:gd name="T42" fmla="*/ 1474975 w 2804581"/>
                <a:gd name="T43" fmla="*/ 1964499 h 1965606"/>
                <a:gd name="T44" fmla="*/ 1685068 w 2804581"/>
                <a:gd name="T45" fmla="*/ 1945673 h 1965606"/>
                <a:gd name="T46" fmla="*/ 1884864 w 2804581"/>
                <a:gd name="T47" fmla="*/ 1905811 h 1965606"/>
                <a:gd name="T48" fmla="*/ 2071518 w 2804581"/>
                <a:gd name="T49" fmla="*/ 1847112 h 1965606"/>
                <a:gd name="T50" fmla="*/ 2294651 w 2804581"/>
                <a:gd name="T51" fmla="*/ 1740799 h 1965606"/>
                <a:gd name="T52" fmla="*/ 2440199 w 2804581"/>
                <a:gd name="T53" fmla="*/ 1643361 h 1965606"/>
                <a:gd name="T54" fmla="*/ 2565072 w 2804581"/>
                <a:gd name="T55" fmla="*/ 1532611 h 1965606"/>
                <a:gd name="T56" fmla="*/ 2666403 w 2804581"/>
                <a:gd name="T57" fmla="*/ 1408595 h 1965606"/>
                <a:gd name="T58" fmla="*/ 2741326 w 2804581"/>
                <a:gd name="T59" fmla="*/ 1274599 h 1965606"/>
                <a:gd name="T60" fmla="*/ 2788409 w 2804581"/>
                <a:gd name="T61" fmla="*/ 1131743 h 1965606"/>
                <a:gd name="T62" fmla="*/ 2804581 w 2804581"/>
                <a:gd name="T63" fmla="*/ 982239 h 1965606"/>
                <a:gd name="T64" fmla="*/ 2788409 w 2804581"/>
                <a:gd name="T65" fmla="*/ 832751 h 1965606"/>
                <a:gd name="T66" fmla="*/ 2741326 w 2804581"/>
                <a:gd name="T67" fmla="*/ 689895 h 1965606"/>
                <a:gd name="T68" fmla="*/ 2666403 w 2804581"/>
                <a:gd name="T69" fmla="*/ 555899 h 1965606"/>
                <a:gd name="T70" fmla="*/ 2565072 w 2804581"/>
                <a:gd name="T71" fmla="*/ 432988 h 1965606"/>
                <a:gd name="T72" fmla="*/ 2440199 w 2804581"/>
                <a:gd name="T73" fmla="*/ 322285 h 1965606"/>
                <a:gd name="T74" fmla="*/ 2294651 w 2804581"/>
                <a:gd name="T75" fmla="*/ 224785 h 1965606"/>
                <a:gd name="T76" fmla="*/ 2130269 w 2804581"/>
                <a:gd name="T77" fmla="*/ 141719 h 1965606"/>
                <a:gd name="T78" fmla="*/ 1948037 w 2804581"/>
                <a:gd name="T79" fmla="*/ 77538 h 1965606"/>
                <a:gd name="T80" fmla="*/ 1752642 w 2804581"/>
                <a:gd name="T81" fmla="*/ 31015 h 1965606"/>
                <a:gd name="T82" fmla="*/ 1546971 w 2804581"/>
                <a:gd name="T83" fmla="*/ 5527 h 1965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04581" h="1965606">
                  <a:moveTo>
                    <a:pt x="1402999" y="0"/>
                  </a:moveTo>
                  <a:lnTo>
                    <a:pt x="1331003" y="1074"/>
                  </a:lnTo>
                  <a:lnTo>
                    <a:pt x="1259027" y="5527"/>
                  </a:lnTo>
                  <a:lnTo>
                    <a:pt x="1188505" y="11055"/>
                  </a:lnTo>
                  <a:lnTo>
                    <a:pt x="1119457" y="19960"/>
                  </a:lnTo>
                  <a:lnTo>
                    <a:pt x="1051882" y="31015"/>
                  </a:lnTo>
                  <a:lnTo>
                    <a:pt x="985761" y="44220"/>
                  </a:lnTo>
                  <a:lnTo>
                    <a:pt x="919660" y="59727"/>
                  </a:lnTo>
                  <a:lnTo>
                    <a:pt x="856487" y="77538"/>
                  </a:lnTo>
                  <a:lnTo>
                    <a:pt x="794788" y="96270"/>
                  </a:lnTo>
                  <a:lnTo>
                    <a:pt x="734542" y="118534"/>
                  </a:lnTo>
                  <a:lnTo>
                    <a:pt x="675790" y="141719"/>
                  </a:lnTo>
                  <a:lnTo>
                    <a:pt x="618492" y="167207"/>
                  </a:lnTo>
                  <a:lnTo>
                    <a:pt x="562668" y="194844"/>
                  </a:lnTo>
                  <a:lnTo>
                    <a:pt x="509771" y="224785"/>
                  </a:lnTo>
                  <a:lnTo>
                    <a:pt x="459822" y="254726"/>
                  </a:lnTo>
                  <a:lnTo>
                    <a:pt x="411347" y="287891"/>
                  </a:lnTo>
                  <a:lnTo>
                    <a:pt x="364346" y="322284"/>
                  </a:lnTo>
                  <a:lnTo>
                    <a:pt x="320272" y="357753"/>
                  </a:lnTo>
                  <a:lnTo>
                    <a:pt x="279126" y="394296"/>
                  </a:lnTo>
                  <a:lnTo>
                    <a:pt x="239453" y="432988"/>
                  </a:lnTo>
                  <a:lnTo>
                    <a:pt x="202736" y="472909"/>
                  </a:lnTo>
                  <a:lnTo>
                    <a:pt x="168947" y="513751"/>
                  </a:lnTo>
                  <a:lnTo>
                    <a:pt x="138095" y="555899"/>
                  </a:lnTo>
                  <a:lnTo>
                    <a:pt x="110183" y="600196"/>
                  </a:lnTo>
                  <a:lnTo>
                    <a:pt x="85207" y="644493"/>
                  </a:lnTo>
                  <a:lnTo>
                    <a:pt x="63172" y="689895"/>
                  </a:lnTo>
                  <a:lnTo>
                    <a:pt x="44072" y="736403"/>
                  </a:lnTo>
                  <a:lnTo>
                    <a:pt x="27913" y="784016"/>
                  </a:lnTo>
                  <a:lnTo>
                    <a:pt x="16159" y="832751"/>
                  </a:lnTo>
                  <a:lnTo>
                    <a:pt x="7345" y="881470"/>
                  </a:lnTo>
                  <a:lnTo>
                    <a:pt x="1469" y="931309"/>
                  </a:lnTo>
                  <a:lnTo>
                    <a:pt x="0" y="982239"/>
                  </a:lnTo>
                  <a:lnTo>
                    <a:pt x="1469" y="1033185"/>
                  </a:lnTo>
                  <a:lnTo>
                    <a:pt x="7345" y="1083024"/>
                  </a:lnTo>
                  <a:lnTo>
                    <a:pt x="16159" y="1131743"/>
                  </a:lnTo>
                  <a:lnTo>
                    <a:pt x="27913" y="1180462"/>
                  </a:lnTo>
                  <a:lnTo>
                    <a:pt x="44072" y="1228091"/>
                  </a:lnTo>
                  <a:lnTo>
                    <a:pt x="63172" y="1274599"/>
                  </a:lnTo>
                  <a:lnTo>
                    <a:pt x="85207" y="1321107"/>
                  </a:lnTo>
                  <a:lnTo>
                    <a:pt x="110183" y="1365404"/>
                  </a:lnTo>
                  <a:lnTo>
                    <a:pt x="138095" y="1408595"/>
                  </a:lnTo>
                  <a:lnTo>
                    <a:pt x="168947" y="1451771"/>
                  </a:lnTo>
                  <a:lnTo>
                    <a:pt x="202736" y="1492752"/>
                  </a:lnTo>
                  <a:lnTo>
                    <a:pt x="239453" y="1532611"/>
                  </a:lnTo>
                  <a:lnTo>
                    <a:pt x="279126" y="1571381"/>
                  </a:lnTo>
                  <a:lnTo>
                    <a:pt x="320272" y="1607924"/>
                  </a:lnTo>
                  <a:lnTo>
                    <a:pt x="364346" y="1643361"/>
                  </a:lnTo>
                  <a:lnTo>
                    <a:pt x="411347" y="1677678"/>
                  </a:lnTo>
                  <a:lnTo>
                    <a:pt x="459822" y="1710904"/>
                  </a:lnTo>
                  <a:lnTo>
                    <a:pt x="509771" y="1740799"/>
                  </a:lnTo>
                  <a:lnTo>
                    <a:pt x="562668" y="1770709"/>
                  </a:lnTo>
                  <a:lnTo>
                    <a:pt x="618492" y="1797287"/>
                  </a:lnTo>
                  <a:lnTo>
                    <a:pt x="675790" y="1823865"/>
                  </a:lnTo>
                  <a:lnTo>
                    <a:pt x="734542" y="1847112"/>
                  </a:lnTo>
                  <a:lnTo>
                    <a:pt x="794788" y="1869268"/>
                  </a:lnTo>
                  <a:lnTo>
                    <a:pt x="856487" y="1888092"/>
                  </a:lnTo>
                  <a:lnTo>
                    <a:pt x="919660" y="1905811"/>
                  </a:lnTo>
                  <a:lnTo>
                    <a:pt x="985761" y="1921311"/>
                  </a:lnTo>
                  <a:lnTo>
                    <a:pt x="1051882" y="1934600"/>
                  </a:lnTo>
                  <a:lnTo>
                    <a:pt x="1119457" y="1945673"/>
                  </a:lnTo>
                  <a:lnTo>
                    <a:pt x="1188505" y="1954533"/>
                  </a:lnTo>
                  <a:lnTo>
                    <a:pt x="1259027" y="1960069"/>
                  </a:lnTo>
                  <a:lnTo>
                    <a:pt x="1331003" y="1964499"/>
                  </a:lnTo>
                  <a:lnTo>
                    <a:pt x="1402999" y="1965606"/>
                  </a:lnTo>
                  <a:lnTo>
                    <a:pt x="1474975" y="1964499"/>
                  </a:lnTo>
                  <a:lnTo>
                    <a:pt x="1546971" y="1960069"/>
                  </a:lnTo>
                  <a:lnTo>
                    <a:pt x="1616020" y="1954533"/>
                  </a:lnTo>
                  <a:lnTo>
                    <a:pt x="1685068" y="1945673"/>
                  </a:lnTo>
                  <a:lnTo>
                    <a:pt x="1752642" y="1934600"/>
                  </a:lnTo>
                  <a:lnTo>
                    <a:pt x="1820217" y="1921311"/>
                  </a:lnTo>
                  <a:lnTo>
                    <a:pt x="1884864" y="1905811"/>
                  </a:lnTo>
                  <a:lnTo>
                    <a:pt x="1948037" y="1888092"/>
                  </a:lnTo>
                  <a:lnTo>
                    <a:pt x="2011190" y="1869268"/>
                  </a:lnTo>
                  <a:lnTo>
                    <a:pt x="2071518" y="1847112"/>
                  </a:lnTo>
                  <a:lnTo>
                    <a:pt x="2130269" y="1823865"/>
                  </a:lnTo>
                  <a:lnTo>
                    <a:pt x="2241836" y="1770709"/>
                  </a:lnTo>
                  <a:lnTo>
                    <a:pt x="2294651" y="1740799"/>
                  </a:lnTo>
                  <a:lnTo>
                    <a:pt x="2344600" y="1710904"/>
                  </a:lnTo>
                  <a:lnTo>
                    <a:pt x="2394549" y="1677678"/>
                  </a:lnTo>
                  <a:lnTo>
                    <a:pt x="2440199" y="1643361"/>
                  </a:lnTo>
                  <a:lnTo>
                    <a:pt x="2484212" y="1607924"/>
                  </a:lnTo>
                  <a:lnTo>
                    <a:pt x="2526791" y="1571381"/>
                  </a:lnTo>
                  <a:lnTo>
                    <a:pt x="2565072" y="1532611"/>
                  </a:lnTo>
                  <a:lnTo>
                    <a:pt x="2601715" y="1492752"/>
                  </a:lnTo>
                  <a:lnTo>
                    <a:pt x="2635492" y="1451771"/>
                  </a:lnTo>
                  <a:lnTo>
                    <a:pt x="2666403" y="1408595"/>
                  </a:lnTo>
                  <a:lnTo>
                    <a:pt x="2694243" y="1365404"/>
                  </a:lnTo>
                  <a:lnTo>
                    <a:pt x="2719218" y="1321107"/>
                  </a:lnTo>
                  <a:lnTo>
                    <a:pt x="2741326" y="1274599"/>
                  </a:lnTo>
                  <a:lnTo>
                    <a:pt x="2760364" y="1228091"/>
                  </a:lnTo>
                  <a:lnTo>
                    <a:pt x="2776536" y="1180462"/>
                  </a:lnTo>
                  <a:lnTo>
                    <a:pt x="2788409" y="1131743"/>
                  </a:lnTo>
                  <a:lnTo>
                    <a:pt x="2797212" y="1083024"/>
                  </a:lnTo>
                  <a:lnTo>
                    <a:pt x="2802944" y="1033185"/>
                  </a:lnTo>
                  <a:lnTo>
                    <a:pt x="2804581" y="982239"/>
                  </a:lnTo>
                  <a:lnTo>
                    <a:pt x="2802944" y="931309"/>
                  </a:lnTo>
                  <a:lnTo>
                    <a:pt x="2797212" y="881470"/>
                  </a:lnTo>
                  <a:lnTo>
                    <a:pt x="2788409" y="832751"/>
                  </a:lnTo>
                  <a:lnTo>
                    <a:pt x="2776536" y="784016"/>
                  </a:lnTo>
                  <a:lnTo>
                    <a:pt x="2760364" y="736403"/>
                  </a:lnTo>
                  <a:lnTo>
                    <a:pt x="2741326" y="689895"/>
                  </a:lnTo>
                  <a:lnTo>
                    <a:pt x="2719218" y="644493"/>
                  </a:lnTo>
                  <a:lnTo>
                    <a:pt x="2694243" y="600196"/>
                  </a:lnTo>
                  <a:lnTo>
                    <a:pt x="2666403" y="555899"/>
                  </a:lnTo>
                  <a:lnTo>
                    <a:pt x="2635492" y="513752"/>
                  </a:lnTo>
                  <a:lnTo>
                    <a:pt x="2601715" y="472909"/>
                  </a:lnTo>
                  <a:lnTo>
                    <a:pt x="2565072" y="432988"/>
                  </a:lnTo>
                  <a:lnTo>
                    <a:pt x="2526791" y="394296"/>
                  </a:lnTo>
                  <a:lnTo>
                    <a:pt x="2484212" y="357753"/>
                  </a:lnTo>
                  <a:lnTo>
                    <a:pt x="2440199" y="322285"/>
                  </a:lnTo>
                  <a:lnTo>
                    <a:pt x="2394549" y="287891"/>
                  </a:lnTo>
                  <a:lnTo>
                    <a:pt x="2344600" y="254726"/>
                  </a:lnTo>
                  <a:lnTo>
                    <a:pt x="2294651" y="224785"/>
                  </a:lnTo>
                  <a:lnTo>
                    <a:pt x="2241836" y="194845"/>
                  </a:lnTo>
                  <a:lnTo>
                    <a:pt x="2185950" y="167207"/>
                  </a:lnTo>
                  <a:lnTo>
                    <a:pt x="2130269" y="141719"/>
                  </a:lnTo>
                  <a:lnTo>
                    <a:pt x="2071518" y="118534"/>
                  </a:lnTo>
                  <a:lnTo>
                    <a:pt x="2011190" y="96270"/>
                  </a:lnTo>
                  <a:lnTo>
                    <a:pt x="1948037" y="77538"/>
                  </a:lnTo>
                  <a:lnTo>
                    <a:pt x="1884864" y="59727"/>
                  </a:lnTo>
                  <a:lnTo>
                    <a:pt x="1820217" y="44220"/>
                  </a:lnTo>
                  <a:lnTo>
                    <a:pt x="1752642" y="31015"/>
                  </a:lnTo>
                  <a:lnTo>
                    <a:pt x="1685068" y="19960"/>
                  </a:lnTo>
                  <a:lnTo>
                    <a:pt x="1616020" y="11055"/>
                  </a:lnTo>
                  <a:lnTo>
                    <a:pt x="1546971" y="5527"/>
                  </a:lnTo>
                  <a:lnTo>
                    <a:pt x="1474975" y="1074"/>
                  </a:lnTo>
                  <a:lnTo>
                    <a:pt x="1402999" y="0"/>
                  </a:lnTo>
                  <a:close/>
                </a:path>
              </a:pathLst>
            </a:custGeom>
            <a:solidFill>
              <a:srgbClr val="F7F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IN" dirty="0">
                <a:solidFill>
                  <a:srgbClr val="262626"/>
                </a:solidFill>
              </a:endParaRPr>
            </a:p>
          </p:txBody>
        </p:sp>
        <p:sp>
          <p:nvSpPr>
            <p:cNvPr id="19" name="object 5"/>
            <p:cNvSpPr>
              <a:spLocks noChangeArrowheads="1"/>
            </p:cNvSpPr>
            <p:nvPr/>
          </p:nvSpPr>
          <p:spPr bwMode="auto">
            <a:xfrm>
              <a:off x="943438" y="1762202"/>
              <a:ext cx="2033679" cy="2175717"/>
            </a:xfrm>
            <a:prstGeom prst="rect">
              <a:avLst/>
            </a:prstGeom>
            <a:blipFill dpi="0" rotWithShape="1">
              <a:blip r:embed="rId3" cstate="print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dirty="0">
                <a:solidFill>
                  <a:srgbClr val="262626"/>
                </a:solidFill>
              </a:endParaRPr>
            </a:p>
          </p:txBody>
        </p:sp>
      </p:grpSp>
      <p:sp>
        <p:nvSpPr>
          <p:cNvPr id="9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7" descr="edureka logol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851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180" y="57150"/>
            <a:ext cx="8403020" cy="514350"/>
          </a:xfrm>
        </p:spPr>
        <p:txBody>
          <a:bodyPr anchor="ctr" anchorCtr="0">
            <a:normAutofit/>
          </a:bodyPr>
          <a:lstStyle>
            <a:lvl1pPr algn="l">
              <a:defRPr sz="3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copyright stamp - stock photo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076" y="666749"/>
            <a:ext cx="4286250" cy="447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7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7950" y="142280"/>
            <a:ext cx="8403020" cy="514350"/>
          </a:xfrm>
        </p:spPr>
        <p:txBody>
          <a:bodyPr anchor="ctr" anchorCtr="0">
            <a:normAutofit/>
          </a:bodyPr>
          <a:lstStyle>
            <a:lvl1pPr algn="l">
              <a:defRPr sz="2600" b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 smtClean="0"/>
              <a:t>How it 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2" name="Table 21"/>
          <p:cNvGraphicFramePr>
            <a:graphicFrameLocks noGrp="1"/>
          </p:cNvGraphicFramePr>
          <p:nvPr userDrawn="1">
            <p:extLst/>
          </p:nvPr>
        </p:nvGraphicFramePr>
        <p:xfrm>
          <a:off x="456714" y="574982"/>
          <a:ext cx="6059016" cy="4457700"/>
        </p:xfrm>
        <a:graphic>
          <a:graphicData uri="http://schemas.openxmlformats.org/drawingml/2006/table">
            <a:tbl>
              <a:tblPr firstRow="1" bandRow="1"/>
              <a:tblGrid>
                <a:gridCol w="1066800"/>
                <a:gridCol w="4992216"/>
              </a:tblGrid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LIVE Online Class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Class Recording in LMS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24/7 Post Class Support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Module Wise Quiz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Project Work on Large Data Base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Verifiable Certificate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3" name="Group 22"/>
          <p:cNvGrpSpPr/>
          <p:nvPr userDrawn="1"/>
        </p:nvGrpSpPr>
        <p:grpSpPr>
          <a:xfrm>
            <a:off x="533400" y="742950"/>
            <a:ext cx="965632" cy="4114800"/>
            <a:chOff x="533400" y="895350"/>
            <a:chExt cx="965632" cy="411480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533400" y="1610550"/>
              <a:ext cx="853215" cy="504000"/>
            </a:xfrm>
            <a:prstGeom prst="rect">
              <a:avLst/>
            </a:prstGeom>
          </p:spPr>
        </p:pic>
        <p:grpSp>
          <p:nvGrpSpPr>
            <p:cNvPr id="25" name="Group 24"/>
            <p:cNvGrpSpPr/>
            <p:nvPr/>
          </p:nvGrpSpPr>
          <p:grpSpPr>
            <a:xfrm>
              <a:off x="762000" y="2296350"/>
              <a:ext cx="720000" cy="504000"/>
              <a:chOff x="5659045" y="1210738"/>
              <a:chExt cx="2153043" cy="1368288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rgbClr val="4F81BD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1654" y="1408592"/>
                <a:ext cx="1170434" cy="1170434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rgbClr val="4F81BD">
                    <a:shade val="45000"/>
                    <a:satMod val="135000"/>
                  </a:srgb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659045" y="1210738"/>
                <a:ext cx="1135108" cy="1196016"/>
              </a:xfrm>
              <a:prstGeom prst="rect">
                <a:avLst/>
              </a:prstGeom>
            </p:spPr>
          </p:pic>
        </p:grpSp>
        <p:pic>
          <p:nvPicPr>
            <p:cNvPr id="26" name="Picture 2" descr="http://www.thewellatlentrise.org/img/quiz.png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28950"/>
              <a:ext cx="504000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62000" y="3790950"/>
              <a:ext cx="612000" cy="560523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62000" y="4398150"/>
              <a:ext cx="737032" cy="61200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838200" y="895350"/>
              <a:ext cx="504000" cy="509278"/>
            </a:xfrm>
            <a:prstGeom prst="rect">
              <a:avLst/>
            </a:prstGeom>
          </p:spPr>
        </p:pic>
      </p:grpSp>
      <p:sp>
        <p:nvSpPr>
          <p:cNvPr id="19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6720581" y="4801207"/>
            <a:ext cx="21203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IN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http://www.edureka.co/pmp</a:t>
            </a:r>
          </a:p>
        </p:txBody>
      </p:sp>
      <p:sp>
        <p:nvSpPr>
          <p:cNvPr id="32" name="TextBox 31"/>
          <p:cNvSpPr txBox="1"/>
          <p:nvPr userDrawn="1"/>
        </p:nvSpPr>
        <p:spPr>
          <a:xfrm>
            <a:off x="866275" y="4786214"/>
            <a:ext cx="6400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defTabSz="685800"/>
            <a:r>
              <a:rPr lang="en-US" sz="1400" dirty="0" smtClean="0">
                <a:solidFill>
                  <a:srgbClr val="262626"/>
                </a:solidFill>
              </a:rPr>
              <a:t> </a:t>
            </a:r>
            <a:r>
              <a:rPr lang="en-US" sz="1200" dirty="0" smtClean="0">
                <a:solidFill>
                  <a:srgbClr val="262626"/>
                </a:solidFill>
              </a:rPr>
              <a:t>Twitter </a:t>
            </a:r>
            <a:r>
              <a:rPr lang="en-US" sz="1200" dirty="0">
                <a:solidFill>
                  <a:srgbClr val="00B0F0"/>
                </a:solidFill>
              </a:rPr>
              <a:t>@</a:t>
            </a:r>
            <a:r>
              <a:rPr lang="en-US" sz="1200" dirty="0" smtClean="0">
                <a:solidFill>
                  <a:srgbClr val="00B0F0"/>
                </a:solidFill>
              </a:rPr>
              <a:t>edurekaIN</a:t>
            </a:r>
            <a:r>
              <a:rPr lang="en-US" sz="1200" dirty="0" smtClean="0">
                <a:solidFill>
                  <a:srgbClr val="262626"/>
                </a:solidFill>
              </a:rPr>
              <a:t>, Facebook </a:t>
            </a:r>
            <a:r>
              <a:rPr lang="en-US" sz="1200" dirty="0">
                <a:solidFill>
                  <a:srgbClr val="00B0F0"/>
                </a:solidFill>
              </a:rPr>
              <a:t>/</a:t>
            </a:r>
            <a:r>
              <a:rPr lang="en-US" sz="1200" dirty="0" smtClean="0">
                <a:solidFill>
                  <a:srgbClr val="00B0F0"/>
                </a:solidFill>
              </a:rPr>
              <a:t>edurekaIN</a:t>
            </a:r>
            <a:r>
              <a:rPr lang="en-US" sz="1200" dirty="0" smtClean="0">
                <a:solidFill>
                  <a:srgbClr val="262626"/>
                </a:solidFill>
              </a:rPr>
              <a:t>, use </a:t>
            </a:r>
            <a:r>
              <a:rPr lang="en-US" sz="1200" dirty="0" smtClean="0">
                <a:solidFill>
                  <a:srgbClr val="00B0F0"/>
                </a:solidFill>
              </a:rPr>
              <a:t>#askEdureka </a:t>
            </a:r>
            <a:r>
              <a:rPr lang="en-US" sz="1200" dirty="0" smtClean="0">
                <a:solidFill>
                  <a:srgbClr val="262626"/>
                </a:solidFill>
              </a:rPr>
              <a:t>for Questions</a:t>
            </a:r>
          </a:p>
          <a:p>
            <a:pPr marL="342900" lvl="1" defTabSz="685800"/>
            <a:endParaRPr lang="en-US" sz="1200" dirty="0">
              <a:solidFill>
                <a:srgbClr val="595959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56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up 4"/>
          <p:cNvGrpSpPr>
            <a:grpSpLocks/>
          </p:cNvGrpSpPr>
          <p:nvPr userDrawn="1"/>
        </p:nvGrpSpPr>
        <p:grpSpPr bwMode="auto">
          <a:xfrm>
            <a:off x="722070" y="2258039"/>
            <a:ext cx="2601913" cy="2371712"/>
            <a:chOff x="684209" y="1762202"/>
            <a:chExt cx="2804581" cy="2175717"/>
          </a:xfrm>
        </p:grpSpPr>
        <p:sp>
          <p:nvSpPr>
            <p:cNvPr id="18" name="object 4"/>
            <p:cNvSpPr>
              <a:spLocks/>
            </p:cNvSpPr>
            <p:nvPr/>
          </p:nvSpPr>
          <p:spPr bwMode="auto">
            <a:xfrm>
              <a:off x="684209" y="1849496"/>
              <a:ext cx="2804581" cy="1965606"/>
            </a:xfrm>
            <a:custGeom>
              <a:avLst/>
              <a:gdLst>
                <a:gd name="T0" fmla="*/ 1259027 w 2804581"/>
                <a:gd name="T1" fmla="*/ 5527 h 1965606"/>
                <a:gd name="T2" fmla="*/ 1051882 w 2804581"/>
                <a:gd name="T3" fmla="*/ 31015 h 1965606"/>
                <a:gd name="T4" fmla="*/ 856487 w 2804581"/>
                <a:gd name="T5" fmla="*/ 77538 h 1965606"/>
                <a:gd name="T6" fmla="*/ 675790 w 2804581"/>
                <a:gd name="T7" fmla="*/ 141719 h 1965606"/>
                <a:gd name="T8" fmla="*/ 509771 w 2804581"/>
                <a:gd name="T9" fmla="*/ 224785 h 1965606"/>
                <a:gd name="T10" fmla="*/ 364346 w 2804581"/>
                <a:gd name="T11" fmla="*/ 322284 h 1965606"/>
                <a:gd name="T12" fmla="*/ 239453 w 2804581"/>
                <a:gd name="T13" fmla="*/ 432988 h 1965606"/>
                <a:gd name="T14" fmla="*/ 138095 w 2804581"/>
                <a:gd name="T15" fmla="*/ 555899 h 1965606"/>
                <a:gd name="T16" fmla="*/ 63172 w 2804581"/>
                <a:gd name="T17" fmla="*/ 689895 h 1965606"/>
                <a:gd name="T18" fmla="*/ 16159 w 2804581"/>
                <a:gd name="T19" fmla="*/ 832751 h 1965606"/>
                <a:gd name="T20" fmla="*/ 0 w 2804581"/>
                <a:gd name="T21" fmla="*/ 982239 h 1965606"/>
                <a:gd name="T22" fmla="*/ 16159 w 2804581"/>
                <a:gd name="T23" fmla="*/ 1131743 h 1965606"/>
                <a:gd name="T24" fmla="*/ 63172 w 2804581"/>
                <a:gd name="T25" fmla="*/ 1274599 h 1965606"/>
                <a:gd name="T26" fmla="*/ 138095 w 2804581"/>
                <a:gd name="T27" fmla="*/ 1408595 h 1965606"/>
                <a:gd name="T28" fmla="*/ 239453 w 2804581"/>
                <a:gd name="T29" fmla="*/ 1532611 h 1965606"/>
                <a:gd name="T30" fmla="*/ 364346 w 2804581"/>
                <a:gd name="T31" fmla="*/ 1643361 h 1965606"/>
                <a:gd name="T32" fmla="*/ 509771 w 2804581"/>
                <a:gd name="T33" fmla="*/ 1740799 h 1965606"/>
                <a:gd name="T34" fmla="*/ 675790 w 2804581"/>
                <a:gd name="T35" fmla="*/ 1823865 h 1965606"/>
                <a:gd name="T36" fmla="*/ 856487 w 2804581"/>
                <a:gd name="T37" fmla="*/ 1888092 h 1965606"/>
                <a:gd name="T38" fmla="*/ 1051882 w 2804581"/>
                <a:gd name="T39" fmla="*/ 1934600 h 1965606"/>
                <a:gd name="T40" fmla="*/ 1259027 w 2804581"/>
                <a:gd name="T41" fmla="*/ 1960069 h 1965606"/>
                <a:gd name="T42" fmla="*/ 1474975 w 2804581"/>
                <a:gd name="T43" fmla="*/ 1964499 h 1965606"/>
                <a:gd name="T44" fmla="*/ 1685068 w 2804581"/>
                <a:gd name="T45" fmla="*/ 1945673 h 1965606"/>
                <a:gd name="T46" fmla="*/ 1884864 w 2804581"/>
                <a:gd name="T47" fmla="*/ 1905811 h 1965606"/>
                <a:gd name="T48" fmla="*/ 2071518 w 2804581"/>
                <a:gd name="T49" fmla="*/ 1847112 h 1965606"/>
                <a:gd name="T50" fmla="*/ 2294651 w 2804581"/>
                <a:gd name="T51" fmla="*/ 1740799 h 1965606"/>
                <a:gd name="T52" fmla="*/ 2440199 w 2804581"/>
                <a:gd name="T53" fmla="*/ 1643361 h 1965606"/>
                <a:gd name="T54" fmla="*/ 2565072 w 2804581"/>
                <a:gd name="T55" fmla="*/ 1532611 h 1965606"/>
                <a:gd name="T56" fmla="*/ 2666403 w 2804581"/>
                <a:gd name="T57" fmla="*/ 1408595 h 1965606"/>
                <a:gd name="T58" fmla="*/ 2741326 w 2804581"/>
                <a:gd name="T59" fmla="*/ 1274599 h 1965606"/>
                <a:gd name="T60" fmla="*/ 2788409 w 2804581"/>
                <a:gd name="T61" fmla="*/ 1131743 h 1965606"/>
                <a:gd name="T62" fmla="*/ 2804581 w 2804581"/>
                <a:gd name="T63" fmla="*/ 982239 h 1965606"/>
                <a:gd name="T64" fmla="*/ 2788409 w 2804581"/>
                <a:gd name="T65" fmla="*/ 832751 h 1965606"/>
                <a:gd name="T66" fmla="*/ 2741326 w 2804581"/>
                <a:gd name="T67" fmla="*/ 689895 h 1965606"/>
                <a:gd name="T68" fmla="*/ 2666403 w 2804581"/>
                <a:gd name="T69" fmla="*/ 555899 h 1965606"/>
                <a:gd name="T70" fmla="*/ 2565072 w 2804581"/>
                <a:gd name="T71" fmla="*/ 432988 h 1965606"/>
                <a:gd name="T72" fmla="*/ 2440199 w 2804581"/>
                <a:gd name="T73" fmla="*/ 322285 h 1965606"/>
                <a:gd name="T74" fmla="*/ 2294651 w 2804581"/>
                <a:gd name="T75" fmla="*/ 224785 h 1965606"/>
                <a:gd name="T76" fmla="*/ 2130269 w 2804581"/>
                <a:gd name="T77" fmla="*/ 141719 h 1965606"/>
                <a:gd name="T78" fmla="*/ 1948037 w 2804581"/>
                <a:gd name="T79" fmla="*/ 77538 h 1965606"/>
                <a:gd name="T80" fmla="*/ 1752642 w 2804581"/>
                <a:gd name="T81" fmla="*/ 31015 h 1965606"/>
                <a:gd name="T82" fmla="*/ 1546971 w 2804581"/>
                <a:gd name="T83" fmla="*/ 5527 h 1965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04581" h="1965606">
                  <a:moveTo>
                    <a:pt x="1402999" y="0"/>
                  </a:moveTo>
                  <a:lnTo>
                    <a:pt x="1331003" y="1074"/>
                  </a:lnTo>
                  <a:lnTo>
                    <a:pt x="1259027" y="5527"/>
                  </a:lnTo>
                  <a:lnTo>
                    <a:pt x="1188505" y="11055"/>
                  </a:lnTo>
                  <a:lnTo>
                    <a:pt x="1119457" y="19960"/>
                  </a:lnTo>
                  <a:lnTo>
                    <a:pt x="1051882" y="31015"/>
                  </a:lnTo>
                  <a:lnTo>
                    <a:pt x="985761" y="44220"/>
                  </a:lnTo>
                  <a:lnTo>
                    <a:pt x="919660" y="59727"/>
                  </a:lnTo>
                  <a:lnTo>
                    <a:pt x="856487" y="77538"/>
                  </a:lnTo>
                  <a:lnTo>
                    <a:pt x="794788" y="96270"/>
                  </a:lnTo>
                  <a:lnTo>
                    <a:pt x="734542" y="118534"/>
                  </a:lnTo>
                  <a:lnTo>
                    <a:pt x="675790" y="141719"/>
                  </a:lnTo>
                  <a:lnTo>
                    <a:pt x="618492" y="167207"/>
                  </a:lnTo>
                  <a:lnTo>
                    <a:pt x="562668" y="194844"/>
                  </a:lnTo>
                  <a:lnTo>
                    <a:pt x="509771" y="224785"/>
                  </a:lnTo>
                  <a:lnTo>
                    <a:pt x="459822" y="254726"/>
                  </a:lnTo>
                  <a:lnTo>
                    <a:pt x="411347" y="287891"/>
                  </a:lnTo>
                  <a:lnTo>
                    <a:pt x="364346" y="322284"/>
                  </a:lnTo>
                  <a:lnTo>
                    <a:pt x="320272" y="357753"/>
                  </a:lnTo>
                  <a:lnTo>
                    <a:pt x="279126" y="394296"/>
                  </a:lnTo>
                  <a:lnTo>
                    <a:pt x="239453" y="432988"/>
                  </a:lnTo>
                  <a:lnTo>
                    <a:pt x="202736" y="472909"/>
                  </a:lnTo>
                  <a:lnTo>
                    <a:pt x="168947" y="513751"/>
                  </a:lnTo>
                  <a:lnTo>
                    <a:pt x="138095" y="555899"/>
                  </a:lnTo>
                  <a:lnTo>
                    <a:pt x="110183" y="600196"/>
                  </a:lnTo>
                  <a:lnTo>
                    <a:pt x="85207" y="644493"/>
                  </a:lnTo>
                  <a:lnTo>
                    <a:pt x="63172" y="689895"/>
                  </a:lnTo>
                  <a:lnTo>
                    <a:pt x="44072" y="736403"/>
                  </a:lnTo>
                  <a:lnTo>
                    <a:pt x="27913" y="784016"/>
                  </a:lnTo>
                  <a:lnTo>
                    <a:pt x="16159" y="832751"/>
                  </a:lnTo>
                  <a:lnTo>
                    <a:pt x="7345" y="881470"/>
                  </a:lnTo>
                  <a:lnTo>
                    <a:pt x="1469" y="931309"/>
                  </a:lnTo>
                  <a:lnTo>
                    <a:pt x="0" y="982239"/>
                  </a:lnTo>
                  <a:lnTo>
                    <a:pt x="1469" y="1033185"/>
                  </a:lnTo>
                  <a:lnTo>
                    <a:pt x="7345" y="1083024"/>
                  </a:lnTo>
                  <a:lnTo>
                    <a:pt x="16159" y="1131743"/>
                  </a:lnTo>
                  <a:lnTo>
                    <a:pt x="27913" y="1180462"/>
                  </a:lnTo>
                  <a:lnTo>
                    <a:pt x="44072" y="1228091"/>
                  </a:lnTo>
                  <a:lnTo>
                    <a:pt x="63172" y="1274599"/>
                  </a:lnTo>
                  <a:lnTo>
                    <a:pt x="85207" y="1321107"/>
                  </a:lnTo>
                  <a:lnTo>
                    <a:pt x="110183" y="1365404"/>
                  </a:lnTo>
                  <a:lnTo>
                    <a:pt x="138095" y="1408595"/>
                  </a:lnTo>
                  <a:lnTo>
                    <a:pt x="168947" y="1451771"/>
                  </a:lnTo>
                  <a:lnTo>
                    <a:pt x="202736" y="1492752"/>
                  </a:lnTo>
                  <a:lnTo>
                    <a:pt x="239453" y="1532611"/>
                  </a:lnTo>
                  <a:lnTo>
                    <a:pt x="279126" y="1571381"/>
                  </a:lnTo>
                  <a:lnTo>
                    <a:pt x="320272" y="1607924"/>
                  </a:lnTo>
                  <a:lnTo>
                    <a:pt x="364346" y="1643361"/>
                  </a:lnTo>
                  <a:lnTo>
                    <a:pt x="411347" y="1677678"/>
                  </a:lnTo>
                  <a:lnTo>
                    <a:pt x="459822" y="1710904"/>
                  </a:lnTo>
                  <a:lnTo>
                    <a:pt x="509771" y="1740799"/>
                  </a:lnTo>
                  <a:lnTo>
                    <a:pt x="562668" y="1770709"/>
                  </a:lnTo>
                  <a:lnTo>
                    <a:pt x="618492" y="1797287"/>
                  </a:lnTo>
                  <a:lnTo>
                    <a:pt x="675790" y="1823865"/>
                  </a:lnTo>
                  <a:lnTo>
                    <a:pt x="734542" y="1847112"/>
                  </a:lnTo>
                  <a:lnTo>
                    <a:pt x="794788" y="1869268"/>
                  </a:lnTo>
                  <a:lnTo>
                    <a:pt x="856487" y="1888092"/>
                  </a:lnTo>
                  <a:lnTo>
                    <a:pt x="919660" y="1905811"/>
                  </a:lnTo>
                  <a:lnTo>
                    <a:pt x="985761" y="1921311"/>
                  </a:lnTo>
                  <a:lnTo>
                    <a:pt x="1051882" y="1934600"/>
                  </a:lnTo>
                  <a:lnTo>
                    <a:pt x="1119457" y="1945673"/>
                  </a:lnTo>
                  <a:lnTo>
                    <a:pt x="1188505" y="1954533"/>
                  </a:lnTo>
                  <a:lnTo>
                    <a:pt x="1259027" y="1960069"/>
                  </a:lnTo>
                  <a:lnTo>
                    <a:pt x="1331003" y="1964499"/>
                  </a:lnTo>
                  <a:lnTo>
                    <a:pt x="1402999" y="1965606"/>
                  </a:lnTo>
                  <a:lnTo>
                    <a:pt x="1474975" y="1964499"/>
                  </a:lnTo>
                  <a:lnTo>
                    <a:pt x="1546971" y="1960069"/>
                  </a:lnTo>
                  <a:lnTo>
                    <a:pt x="1616020" y="1954533"/>
                  </a:lnTo>
                  <a:lnTo>
                    <a:pt x="1685068" y="1945673"/>
                  </a:lnTo>
                  <a:lnTo>
                    <a:pt x="1752642" y="1934600"/>
                  </a:lnTo>
                  <a:lnTo>
                    <a:pt x="1820217" y="1921311"/>
                  </a:lnTo>
                  <a:lnTo>
                    <a:pt x="1884864" y="1905811"/>
                  </a:lnTo>
                  <a:lnTo>
                    <a:pt x="1948037" y="1888092"/>
                  </a:lnTo>
                  <a:lnTo>
                    <a:pt x="2011190" y="1869268"/>
                  </a:lnTo>
                  <a:lnTo>
                    <a:pt x="2071518" y="1847112"/>
                  </a:lnTo>
                  <a:lnTo>
                    <a:pt x="2130269" y="1823865"/>
                  </a:lnTo>
                  <a:lnTo>
                    <a:pt x="2241836" y="1770709"/>
                  </a:lnTo>
                  <a:lnTo>
                    <a:pt x="2294651" y="1740799"/>
                  </a:lnTo>
                  <a:lnTo>
                    <a:pt x="2344600" y="1710904"/>
                  </a:lnTo>
                  <a:lnTo>
                    <a:pt x="2394549" y="1677678"/>
                  </a:lnTo>
                  <a:lnTo>
                    <a:pt x="2440199" y="1643361"/>
                  </a:lnTo>
                  <a:lnTo>
                    <a:pt x="2484212" y="1607924"/>
                  </a:lnTo>
                  <a:lnTo>
                    <a:pt x="2526791" y="1571381"/>
                  </a:lnTo>
                  <a:lnTo>
                    <a:pt x="2565072" y="1532611"/>
                  </a:lnTo>
                  <a:lnTo>
                    <a:pt x="2601715" y="1492752"/>
                  </a:lnTo>
                  <a:lnTo>
                    <a:pt x="2635492" y="1451771"/>
                  </a:lnTo>
                  <a:lnTo>
                    <a:pt x="2666403" y="1408595"/>
                  </a:lnTo>
                  <a:lnTo>
                    <a:pt x="2694243" y="1365404"/>
                  </a:lnTo>
                  <a:lnTo>
                    <a:pt x="2719218" y="1321107"/>
                  </a:lnTo>
                  <a:lnTo>
                    <a:pt x="2741326" y="1274599"/>
                  </a:lnTo>
                  <a:lnTo>
                    <a:pt x="2760364" y="1228091"/>
                  </a:lnTo>
                  <a:lnTo>
                    <a:pt x="2776536" y="1180462"/>
                  </a:lnTo>
                  <a:lnTo>
                    <a:pt x="2788409" y="1131743"/>
                  </a:lnTo>
                  <a:lnTo>
                    <a:pt x="2797212" y="1083024"/>
                  </a:lnTo>
                  <a:lnTo>
                    <a:pt x="2802944" y="1033185"/>
                  </a:lnTo>
                  <a:lnTo>
                    <a:pt x="2804581" y="982239"/>
                  </a:lnTo>
                  <a:lnTo>
                    <a:pt x="2802944" y="931309"/>
                  </a:lnTo>
                  <a:lnTo>
                    <a:pt x="2797212" y="881470"/>
                  </a:lnTo>
                  <a:lnTo>
                    <a:pt x="2788409" y="832751"/>
                  </a:lnTo>
                  <a:lnTo>
                    <a:pt x="2776536" y="784016"/>
                  </a:lnTo>
                  <a:lnTo>
                    <a:pt x="2760364" y="736403"/>
                  </a:lnTo>
                  <a:lnTo>
                    <a:pt x="2741326" y="689895"/>
                  </a:lnTo>
                  <a:lnTo>
                    <a:pt x="2719218" y="644493"/>
                  </a:lnTo>
                  <a:lnTo>
                    <a:pt x="2694243" y="600196"/>
                  </a:lnTo>
                  <a:lnTo>
                    <a:pt x="2666403" y="555899"/>
                  </a:lnTo>
                  <a:lnTo>
                    <a:pt x="2635492" y="513752"/>
                  </a:lnTo>
                  <a:lnTo>
                    <a:pt x="2601715" y="472909"/>
                  </a:lnTo>
                  <a:lnTo>
                    <a:pt x="2565072" y="432988"/>
                  </a:lnTo>
                  <a:lnTo>
                    <a:pt x="2526791" y="394296"/>
                  </a:lnTo>
                  <a:lnTo>
                    <a:pt x="2484212" y="357753"/>
                  </a:lnTo>
                  <a:lnTo>
                    <a:pt x="2440199" y="322285"/>
                  </a:lnTo>
                  <a:lnTo>
                    <a:pt x="2394549" y="287891"/>
                  </a:lnTo>
                  <a:lnTo>
                    <a:pt x="2344600" y="254726"/>
                  </a:lnTo>
                  <a:lnTo>
                    <a:pt x="2294651" y="224785"/>
                  </a:lnTo>
                  <a:lnTo>
                    <a:pt x="2241836" y="194845"/>
                  </a:lnTo>
                  <a:lnTo>
                    <a:pt x="2185950" y="167207"/>
                  </a:lnTo>
                  <a:lnTo>
                    <a:pt x="2130269" y="141719"/>
                  </a:lnTo>
                  <a:lnTo>
                    <a:pt x="2071518" y="118534"/>
                  </a:lnTo>
                  <a:lnTo>
                    <a:pt x="2011190" y="96270"/>
                  </a:lnTo>
                  <a:lnTo>
                    <a:pt x="1948037" y="77538"/>
                  </a:lnTo>
                  <a:lnTo>
                    <a:pt x="1884864" y="59727"/>
                  </a:lnTo>
                  <a:lnTo>
                    <a:pt x="1820217" y="44220"/>
                  </a:lnTo>
                  <a:lnTo>
                    <a:pt x="1752642" y="31015"/>
                  </a:lnTo>
                  <a:lnTo>
                    <a:pt x="1685068" y="19960"/>
                  </a:lnTo>
                  <a:lnTo>
                    <a:pt x="1616020" y="11055"/>
                  </a:lnTo>
                  <a:lnTo>
                    <a:pt x="1546971" y="5527"/>
                  </a:lnTo>
                  <a:lnTo>
                    <a:pt x="1474975" y="1074"/>
                  </a:lnTo>
                  <a:lnTo>
                    <a:pt x="1402999" y="0"/>
                  </a:lnTo>
                  <a:close/>
                </a:path>
              </a:pathLst>
            </a:custGeom>
            <a:solidFill>
              <a:srgbClr val="F7F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defTabSz="685800"/>
              <a:endParaRPr lang="en-IN">
                <a:solidFill>
                  <a:srgbClr val="262626"/>
                </a:solidFill>
              </a:endParaRPr>
            </a:p>
          </p:txBody>
        </p:sp>
        <p:sp>
          <p:nvSpPr>
            <p:cNvPr id="19" name="object 5"/>
            <p:cNvSpPr>
              <a:spLocks noChangeArrowheads="1"/>
            </p:cNvSpPr>
            <p:nvPr/>
          </p:nvSpPr>
          <p:spPr bwMode="auto">
            <a:xfrm>
              <a:off x="943438" y="1762202"/>
              <a:ext cx="2033679" cy="2175717"/>
            </a:xfrm>
            <a:prstGeom prst="rect">
              <a:avLst/>
            </a:prstGeom>
            <a:blipFill dpi="0" rotWithShape="1">
              <a:blip r:embed="rId4" cstate="print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685800"/>
              <a:endParaRPr lang="en-US">
                <a:solidFill>
                  <a:srgbClr val="262626"/>
                </a:solidFill>
              </a:endParaRPr>
            </a:p>
          </p:txBody>
        </p:sp>
      </p:grpSp>
      <p:sp>
        <p:nvSpPr>
          <p:cNvPr id="9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20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9100" y="1128714"/>
            <a:ext cx="4457700" cy="3638550"/>
          </a:xfrm>
          <a:prstGeom prst="rect">
            <a:avLst/>
          </a:prstGeom>
        </p:spPr>
      </p:pic>
      <p:sp>
        <p:nvSpPr>
          <p:cNvPr id="9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866275" y="4786214"/>
            <a:ext cx="6400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defTabSz="685800"/>
            <a:r>
              <a:rPr lang="en-US" sz="1400" dirty="0" smtClean="0">
                <a:solidFill>
                  <a:srgbClr val="262626"/>
                </a:solidFill>
              </a:rPr>
              <a:t> </a:t>
            </a:r>
            <a:r>
              <a:rPr lang="en-US" sz="1200" dirty="0" smtClean="0">
                <a:solidFill>
                  <a:srgbClr val="262626"/>
                </a:solidFill>
              </a:rPr>
              <a:t>Twitter </a:t>
            </a:r>
            <a:r>
              <a:rPr lang="en-US" sz="1200" dirty="0">
                <a:solidFill>
                  <a:srgbClr val="00B0F0"/>
                </a:solidFill>
              </a:rPr>
              <a:t>@</a:t>
            </a:r>
            <a:r>
              <a:rPr lang="en-US" sz="1200" dirty="0" smtClean="0">
                <a:solidFill>
                  <a:srgbClr val="00B0F0"/>
                </a:solidFill>
              </a:rPr>
              <a:t>edurekaIN</a:t>
            </a:r>
            <a:r>
              <a:rPr lang="en-US" sz="1200" dirty="0" smtClean="0">
                <a:solidFill>
                  <a:srgbClr val="262626"/>
                </a:solidFill>
              </a:rPr>
              <a:t>, Facebook </a:t>
            </a:r>
            <a:r>
              <a:rPr lang="en-US" sz="1200" dirty="0">
                <a:solidFill>
                  <a:srgbClr val="00B0F0"/>
                </a:solidFill>
              </a:rPr>
              <a:t>/</a:t>
            </a:r>
            <a:r>
              <a:rPr lang="en-US" sz="1200" dirty="0" smtClean="0">
                <a:solidFill>
                  <a:srgbClr val="00B0F0"/>
                </a:solidFill>
              </a:rPr>
              <a:t>edurekaIN</a:t>
            </a:r>
            <a:r>
              <a:rPr lang="en-US" sz="1200" dirty="0" smtClean="0">
                <a:solidFill>
                  <a:srgbClr val="262626"/>
                </a:solidFill>
              </a:rPr>
              <a:t>, use </a:t>
            </a:r>
            <a:r>
              <a:rPr lang="en-US" sz="1200" dirty="0" smtClean="0">
                <a:solidFill>
                  <a:srgbClr val="00B0F0"/>
                </a:solidFill>
              </a:rPr>
              <a:t>#askEdureka </a:t>
            </a:r>
            <a:r>
              <a:rPr lang="en-US" sz="1200" dirty="0" smtClean="0">
                <a:solidFill>
                  <a:srgbClr val="262626"/>
                </a:solidFill>
              </a:rPr>
              <a:t>for Questions</a:t>
            </a:r>
          </a:p>
          <a:p>
            <a:pPr marL="342900" lvl="1" defTabSz="685800"/>
            <a:endParaRPr lang="en-US" sz="1200" dirty="0">
              <a:solidFill>
                <a:srgbClr val="5959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6720581" y="4801207"/>
            <a:ext cx="21203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IN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http://www.edureka.co/pmp</a:t>
            </a:r>
          </a:p>
        </p:txBody>
      </p:sp>
    </p:spTree>
    <p:extLst>
      <p:ext uri="{BB962C8B-B14F-4D97-AF65-F5344CB8AC3E}">
        <p14:creationId xmlns:p14="http://schemas.microsoft.com/office/powerpoint/2010/main" val="2516045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166" y="1425362"/>
            <a:ext cx="4911175" cy="2790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64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325" y="698983"/>
            <a:ext cx="5424375" cy="4068281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6184868" y="4795839"/>
            <a:ext cx="2855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www.edureka.co/java-j2ee-soa-training</a:t>
            </a:r>
            <a:endParaRPr lang="en-IN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85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DFE"/>
              </a:clrFrom>
              <a:clrTo>
                <a:srgbClr val="FFFDFE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878" y="743186"/>
            <a:ext cx="6624736" cy="4161000"/>
          </a:xfrm>
          <a:prstGeom prst="rect">
            <a:avLst/>
          </a:prstGeom>
        </p:spPr>
      </p:pic>
      <p:sp>
        <p:nvSpPr>
          <p:cNvPr id="9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52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180" y="57150"/>
            <a:ext cx="8403020" cy="514350"/>
          </a:xfrm>
        </p:spPr>
        <p:txBody>
          <a:bodyPr anchor="ctr" anchorCtr="0">
            <a:normAutofit/>
          </a:bodyPr>
          <a:lstStyle>
            <a:lvl1pPr algn="l">
              <a:defRPr sz="3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4744462" y="3594303"/>
            <a:ext cx="4242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1F497D">
                    <a:lumMod val="75000"/>
                  </a:srgbClr>
                </a:solidFill>
                <a:latin typeface="Castellar" pitchFamily="18" charset="0"/>
              </a:rPr>
              <a:t>Data Science</a:t>
            </a:r>
            <a:endParaRPr lang="en-IN" sz="4000" b="1" dirty="0">
              <a:solidFill>
                <a:srgbClr val="1F497D">
                  <a:lumMod val="75000"/>
                </a:srgbClr>
              </a:solidFill>
              <a:latin typeface="Castellar" pitchFamily="18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4399568" y="4275455"/>
            <a:ext cx="4932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1F497D">
                    <a:lumMod val="75000"/>
                  </a:srgbClr>
                </a:solidFill>
                <a:latin typeface="Castellar" pitchFamily="18" charset="0"/>
              </a:rPr>
              <a:t>Module 1: Introduction </a:t>
            </a:r>
          </a:p>
          <a:p>
            <a:pPr algn="ctr"/>
            <a:r>
              <a:rPr lang="en-US" sz="2000" b="1" dirty="0" smtClean="0">
                <a:solidFill>
                  <a:srgbClr val="1F497D">
                    <a:lumMod val="75000"/>
                  </a:srgbClr>
                </a:solidFill>
                <a:latin typeface="Castellar" pitchFamily="18" charset="0"/>
              </a:rPr>
              <a:t>to Data Science</a:t>
            </a:r>
            <a:endParaRPr lang="en-IN" sz="2000" b="1" dirty="0">
              <a:solidFill>
                <a:srgbClr val="1F497D">
                  <a:lumMod val="75000"/>
                </a:srgbClr>
              </a:solidFill>
              <a:latin typeface="Castellar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807" y="123478"/>
            <a:ext cx="1840832" cy="33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0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lum bright="70000" contrast="-70000"/>
          </a:blip>
          <a:stretch>
            <a:fillRect/>
          </a:stretch>
        </p:blipFill>
        <p:spPr>
          <a:xfrm>
            <a:off x="2600528" y="923497"/>
            <a:ext cx="3743325" cy="3668757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4164700" y="4856562"/>
            <a:ext cx="4969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u="sng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http://www.edureka.co/business-intelligence-with-microsoft-sql-server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25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" t="12250" r="7770" b="10751"/>
          <a:stretch/>
        </p:blipFill>
        <p:spPr>
          <a:xfrm>
            <a:off x="2133353" y="1131590"/>
            <a:ext cx="4752528" cy="366861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282612" y="761226"/>
            <a:ext cx="21659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IN" sz="2500" b="1" dirty="0">
                <a:solidFill>
                  <a:srgbClr val="002060"/>
                </a:solidFill>
                <a:latin typeface="Castellar" pitchFamily="18" charset="0"/>
              </a:rPr>
              <a:t>Questions</a:t>
            </a:r>
          </a:p>
        </p:txBody>
      </p:sp>
      <p:sp>
        <p:nvSpPr>
          <p:cNvPr id="12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6851198" y="4866501"/>
            <a:ext cx="2175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200" u="sng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www.edureka.co/microsoft-bi</a:t>
            </a:r>
            <a:endParaRPr lang="en-IN" sz="1200" u="sng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63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1" r="3827" b="9027"/>
          <a:stretch/>
        </p:blipFill>
        <p:spPr>
          <a:xfrm>
            <a:off x="4680992" y="1265981"/>
            <a:ext cx="3744416" cy="3013258"/>
          </a:xfrm>
          <a:prstGeom prst="rect">
            <a:avLst/>
          </a:prstGeom>
        </p:spPr>
      </p:pic>
      <p:sp>
        <p:nvSpPr>
          <p:cNvPr id="10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851198" y="4866501"/>
            <a:ext cx="2175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200" u="sng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www.edureka.co/microsoft-bi</a:t>
            </a:r>
            <a:endParaRPr lang="en-IN" sz="1200" u="sng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66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51476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075" y="123478"/>
            <a:ext cx="1840832" cy="33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0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400" y="2057400"/>
            <a:ext cx="70104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371368" y="4356249"/>
            <a:ext cx="772633" cy="8229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3200400" y="1200152"/>
            <a:ext cx="3238500" cy="653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681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66275" y="4786214"/>
            <a:ext cx="6400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defTabSz="685800"/>
            <a:r>
              <a:rPr lang="en-US" sz="1400" dirty="0" smtClean="0">
                <a:solidFill>
                  <a:srgbClr val="262626"/>
                </a:solidFill>
              </a:rPr>
              <a:t> </a:t>
            </a:r>
            <a:r>
              <a:rPr lang="en-US" sz="1200" dirty="0" smtClean="0">
                <a:solidFill>
                  <a:srgbClr val="262626"/>
                </a:solidFill>
              </a:rPr>
              <a:t>Twitter </a:t>
            </a:r>
            <a:r>
              <a:rPr lang="en-US" sz="1200" dirty="0">
                <a:solidFill>
                  <a:srgbClr val="00B0F0"/>
                </a:solidFill>
              </a:rPr>
              <a:t>@</a:t>
            </a:r>
            <a:r>
              <a:rPr lang="en-US" sz="1200" dirty="0" smtClean="0">
                <a:solidFill>
                  <a:srgbClr val="00B0F0"/>
                </a:solidFill>
              </a:rPr>
              <a:t>edurekaIN</a:t>
            </a:r>
            <a:r>
              <a:rPr lang="en-US" sz="1200" dirty="0" smtClean="0">
                <a:solidFill>
                  <a:srgbClr val="262626"/>
                </a:solidFill>
              </a:rPr>
              <a:t>, Facebook </a:t>
            </a:r>
            <a:r>
              <a:rPr lang="en-US" sz="1200" dirty="0">
                <a:solidFill>
                  <a:srgbClr val="00B0F0"/>
                </a:solidFill>
              </a:rPr>
              <a:t>/</a:t>
            </a:r>
            <a:r>
              <a:rPr lang="en-US" sz="1200" dirty="0" smtClean="0">
                <a:solidFill>
                  <a:srgbClr val="00B0F0"/>
                </a:solidFill>
              </a:rPr>
              <a:t>edurekaIN</a:t>
            </a:r>
            <a:r>
              <a:rPr lang="en-US" sz="1200" dirty="0" smtClean="0">
                <a:solidFill>
                  <a:srgbClr val="262626"/>
                </a:solidFill>
              </a:rPr>
              <a:t>, use </a:t>
            </a:r>
            <a:r>
              <a:rPr lang="en-US" sz="1200" dirty="0" smtClean="0">
                <a:solidFill>
                  <a:srgbClr val="00B0F0"/>
                </a:solidFill>
              </a:rPr>
              <a:t>#askEdureka </a:t>
            </a:r>
            <a:r>
              <a:rPr lang="en-US" sz="1200" dirty="0" smtClean="0">
                <a:solidFill>
                  <a:srgbClr val="262626"/>
                </a:solidFill>
              </a:rPr>
              <a:t>for Questions</a:t>
            </a:r>
          </a:p>
          <a:p>
            <a:pPr marL="342900" lvl="1" defTabSz="685800"/>
            <a:endParaRPr lang="en-US" sz="1200" dirty="0">
              <a:solidFill>
                <a:srgbClr val="5959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6720581" y="4801207"/>
            <a:ext cx="21203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IN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http://www.edureka.co/pmp</a:t>
            </a:r>
          </a:p>
        </p:txBody>
      </p:sp>
    </p:spTree>
    <p:extLst>
      <p:ext uri="{BB962C8B-B14F-4D97-AF65-F5344CB8AC3E}">
        <p14:creationId xmlns:p14="http://schemas.microsoft.com/office/powerpoint/2010/main" val="413089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pPr defTabSz="685800"/>
            <a:endParaRPr sz="1350" dirty="0">
              <a:solidFill>
                <a:srgbClr val="262626"/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pic>
        <p:nvPicPr>
          <p:cNvPr id="6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694" y="105878"/>
            <a:ext cx="1616826" cy="258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76315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4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7950" y="142280"/>
            <a:ext cx="8403020" cy="514350"/>
          </a:xfrm>
        </p:spPr>
        <p:txBody>
          <a:bodyPr anchor="ctr" anchorCtr="0">
            <a:normAutofit/>
          </a:bodyPr>
          <a:lstStyle>
            <a:lvl1pPr algn="l">
              <a:defRPr sz="2600" b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 smtClean="0"/>
              <a:t>How it 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2" name="Table 21"/>
          <p:cNvGraphicFramePr>
            <a:graphicFrameLocks noGrp="1"/>
          </p:cNvGraphicFramePr>
          <p:nvPr userDrawn="1">
            <p:extLst/>
          </p:nvPr>
        </p:nvGraphicFramePr>
        <p:xfrm>
          <a:off x="456714" y="574982"/>
          <a:ext cx="6059016" cy="4457700"/>
        </p:xfrm>
        <a:graphic>
          <a:graphicData uri="http://schemas.openxmlformats.org/drawingml/2006/table">
            <a:tbl>
              <a:tblPr firstRow="1" bandRow="1"/>
              <a:tblGrid>
                <a:gridCol w="1066800"/>
                <a:gridCol w="4992216"/>
              </a:tblGrid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LIVE On-line Class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Class Recording in LMS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24/7 Post Class Support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Module Wise Quiz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Project Work on Large Data Base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Verifiable Certificate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3" name="Group 22"/>
          <p:cNvGrpSpPr/>
          <p:nvPr userDrawn="1"/>
        </p:nvGrpSpPr>
        <p:grpSpPr>
          <a:xfrm>
            <a:off x="533400" y="742950"/>
            <a:ext cx="965632" cy="4114800"/>
            <a:chOff x="533400" y="895350"/>
            <a:chExt cx="965632" cy="411480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533400" y="1610550"/>
              <a:ext cx="853215" cy="504000"/>
            </a:xfrm>
            <a:prstGeom prst="rect">
              <a:avLst/>
            </a:prstGeom>
          </p:spPr>
        </p:pic>
        <p:grpSp>
          <p:nvGrpSpPr>
            <p:cNvPr id="25" name="Group 24"/>
            <p:cNvGrpSpPr/>
            <p:nvPr/>
          </p:nvGrpSpPr>
          <p:grpSpPr>
            <a:xfrm>
              <a:off x="762000" y="2296350"/>
              <a:ext cx="720000" cy="504000"/>
              <a:chOff x="5659045" y="1210738"/>
              <a:chExt cx="2153043" cy="1368288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rgbClr val="4F81BD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1654" y="1408592"/>
                <a:ext cx="1170434" cy="1170434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rgbClr val="4F81BD">
                    <a:shade val="45000"/>
                    <a:satMod val="135000"/>
                  </a:srgb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659045" y="1210738"/>
                <a:ext cx="1135108" cy="1196016"/>
              </a:xfrm>
              <a:prstGeom prst="rect">
                <a:avLst/>
              </a:prstGeom>
            </p:spPr>
          </p:pic>
        </p:grpSp>
        <p:pic>
          <p:nvPicPr>
            <p:cNvPr id="26" name="Picture 2" descr="http://www.thewellatlentrise.org/img/quiz.png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28950"/>
              <a:ext cx="504000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62000" y="3790950"/>
              <a:ext cx="612000" cy="560523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62000" y="4398150"/>
              <a:ext cx="737032" cy="61200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838200" y="895350"/>
              <a:ext cx="504000" cy="5092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4516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up 4"/>
          <p:cNvGrpSpPr>
            <a:grpSpLocks/>
          </p:cNvGrpSpPr>
          <p:nvPr userDrawn="1"/>
        </p:nvGrpSpPr>
        <p:grpSpPr bwMode="auto">
          <a:xfrm>
            <a:off x="722070" y="2258039"/>
            <a:ext cx="2601913" cy="2371712"/>
            <a:chOff x="684209" y="1762202"/>
            <a:chExt cx="2804581" cy="2175717"/>
          </a:xfrm>
        </p:grpSpPr>
        <p:sp>
          <p:nvSpPr>
            <p:cNvPr id="18" name="object 4"/>
            <p:cNvSpPr>
              <a:spLocks/>
            </p:cNvSpPr>
            <p:nvPr/>
          </p:nvSpPr>
          <p:spPr bwMode="auto">
            <a:xfrm>
              <a:off x="684209" y="1849496"/>
              <a:ext cx="2804581" cy="1965606"/>
            </a:xfrm>
            <a:custGeom>
              <a:avLst/>
              <a:gdLst>
                <a:gd name="T0" fmla="*/ 1259027 w 2804581"/>
                <a:gd name="T1" fmla="*/ 5527 h 1965606"/>
                <a:gd name="T2" fmla="*/ 1051882 w 2804581"/>
                <a:gd name="T3" fmla="*/ 31015 h 1965606"/>
                <a:gd name="T4" fmla="*/ 856487 w 2804581"/>
                <a:gd name="T5" fmla="*/ 77538 h 1965606"/>
                <a:gd name="T6" fmla="*/ 675790 w 2804581"/>
                <a:gd name="T7" fmla="*/ 141719 h 1965606"/>
                <a:gd name="T8" fmla="*/ 509771 w 2804581"/>
                <a:gd name="T9" fmla="*/ 224785 h 1965606"/>
                <a:gd name="T10" fmla="*/ 364346 w 2804581"/>
                <a:gd name="T11" fmla="*/ 322284 h 1965606"/>
                <a:gd name="T12" fmla="*/ 239453 w 2804581"/>
                <a:gd name="T13" fmla="*/ 432988 h 1965606"/>
                <a:gd name="T14" fmla="*/ 138095 w 2804581"/>
                <a:gd name="T15" fmla="*/ 555899 h 1965606"/>
                <a:gd name="T16" fmla="*/ 63172 w 2804581"/>
                <a:gd name="T17" fmla="*/ 689895 h 1965606"/>
                <a:gd name="T18" fmla="*/ 16159 w 2804581"/>
                <a:gd name="T19" fmla="*/ 832751 h 1965606"/>
                <a:gd name="T20" fmla="*/ 0 w 2804581"/>
                <a:gd name="T21" fmla="*/ 982239 h 1965606"/>
                <a:gd name="T22" fmla="*/ 16159 w 2804581"/>
                <a:gd name="T23" fmla="*/ 1131743 h 1965606"/>
                <a:gd name="T24" fmla="*/ 63172 w 2804581"/>
                <a:gd name="T25" fmla="*/ 1274599 h 1965606"/>
                <a:gd name="T26" fmla="*/ 138095 w 2804581"/>
                <a:gd name="T27" fmla="*/ 1408595 h 1965606"/>
                <a:gd name="T28" fmla="*/ 239453 w 2804581"/>
                <a:gd name="T29" fmla="*/ 1532611 h 1965606"/>
                <a:gd name="T30" fmla="*/ 364346 w 2804581"/>
                <a:gd name="T31" fmla="*/ 1643361 h 1965606"/>
                <a:gd name="T32" fmla="*/ 509771 w 2804581"/>
                <a:gd name="T33" fmla="*/ 1740799 h 1965606"/>
                <a:gd name="T34" fmla="*/ 675790 w 2804581"/>
                <a:gd name="T35" fmla="*/ 1823865 h 1965606"/>
                <a:gd name="T36" fmla="*/ 856487 w 2804581"/>
                <a:gd name="T37" fmla="*/ 1888092 h 1965606"/>
                <a:gd name="T38" fmla="*/ 1051882 w 2804581"/>
                <a:gd name="T39" fmla="*/ 1934600 h 1965606"/>
                <a:gd name="T40" fmla="*/ 1259027 w 2804581"/>
                <a:gd name="T41" fmla="*/ 1960069 h 1965606"/>
                <a:gd name="T42" fmla="*/ 1474975 w 2804581"/>
                <a:gd name="T43" fmla="*/ 1964499 h 1965606"/>
                <a:gd name="T44" fmla="*/ 1685068 w 2804581"/>
                <a:gd name="T45" fmla="*/ 1945673 h 1965606"/>
                <a:gd name="T46" fmla="*/ 1884864 w 2804581"/>
                <a:gd name="T47" fmla="*/ 1905811 h 1965606"/>
                <a:gd name="T48" fmla="*/ 2071518 w 2804581"/>
                <a:gd name="T49" fmla="*/ 1847112 h 1965606"/>
                <a:gd name="T50" fmla="*/ 2294651 w 2804581"/>
                <a:gd name="T51" fmla="*/ 1740799 h 1965606"/>
                <a:gd name="T52" fmla="*/ 2440199 w 2804581"/>
                <a:gd name="T53" fmla="*/ 1643361 h 1965606"/>
                <a:gd name="T54" fmla="*/ 2565072 w 2804581"/>
                <a:gd name="T55" fmla="*/ 1532611 h 1965606"/>
                <a:gd name="T56" fmla="*/ 2666403 w 2804581"/>
                <a:gd name="T57" fmla="*/ 1408595 h 1965606"/>
                <a:gd name="T58" fmla="*/ 2741326 w 2804581"/>
                <a:gd name="T59" fmla="*/ 1274599 h 1965606"/>
                <a:gd name="T60" fmla="*/ 2788409 w 2804581"/>
                <a:gd name="T61" fmla="*/ 1131743 h 1965606"/>
                <a:gd name="T62" fmla="*/ 2804581 w 2804581"/>
                <a:gd name="T63" fmla="*/ 982239 h 1965606"/>
                <a:gd name="T64" fmla="*/ 2788409 w 2804581"/>
                <a:gd name="T65" fmla="*/ 832751 h 1965606"/>
                <a:gd name="T66" fmla="*/ 2741326 w 2804581"/>
                <a:gd name="T67" fmla="*/ 689895 h 1965606"/>
                <a:gd name="T68" fmla="*/ 2666403 w 2804581"/>
                <a:gd name="T69" fmla="*/ 555899 h 1965606"/>
                <a:gd name="T70" fmla="*/ 2565072 w 2804581"/>
                <a:gd name="T71" fmla="*/ 432988 h 1965606"/>
                <a:gd name="T72" fmla="*/ 2440199 w 2804581"/>
                <a:gd name="T73" fmla="*/ 322285 h 1965606"/>
                <a:gd name="T74" fmla="*/ 2294651 w 2804581"/>
                <a:gd name="T75" fmla="*/ 224785 h 1965606"/>
                <a:gd name="T76" fmla="*/ 2130269 w 2804581"/>
                <a:gd name="T77" fmla="*/ 141719 h 1965606"/>
                <a:gd name="T78" fmla="*/ 1948037 w 2804581"/>
                <a:gd name="T79" fmla="*/ 77538 h 1965606"/>
                <a:gd name="T80" fmla="*/ 1752642 w 2804581"/>
                <a:gd name="T81" fmla="*/ 31015 h 1965606"/>
                <a:gd name="T82" fmla="*/ 1546971 w 2804581"/>
                <a:gd name="T83" fmla="*/ 5527 h 1965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04581" h="1965606">
                  <a:moveTo>
                    <a:pt x="1402999" y="0"/>
                  </a:moveTo>
                  <a:lnTo>
                    <a:pt x="1331003" y="1074"/>
                  </a:lnTo>
                  <a:lnTo>
                    <a:pt x="1259027" y="5527"/>
                  </a:lnTo>
                  <a:lnTo>
                    <a:pt x="1188505" y="11055"/>
                  </a:lnTo>
                  <a:lnTo>
                    <a:pt x="1119457" y="19960"/>
                  </a:lnTo>
                  <a:lnTo>
                    <a:pt x="1051882" y="31015"/>
                  </a:lnTo>
                  <a:lnTo>
                    <a:pt x="985761" y="44220"/>
                  </a:lnTo>
                  <a:lnTo>
                    <a:pt x="919660" y="59727"/>
                  </a:lnTo>
                  <a:lnTo>
                    <a:pt x="856487" y="77538"/>
                  </a:lnTo>
                  <a:lnTo>
                    <a:pt x="794788" y="96270"/>
                  </a:lnTo>
                  <a:lnTo>
                    <a:pt x="734542" y="118534"/>
                  </a:lnTo>
                  <a:lnTo>
                    <a:pt x="675790" y="141719"/>
                  </a:lnTo>
                  <a:lnTo>
                    <a:pt x="618492" y="167207"/>
                  </a:lnTo>
                  <a:lnTo>
                    <a:pt x="562668" y="194844"/>
                  </a:lnTo>
                  <a:lnTo>
                    <a:pt x="509771" y="224785"/>
                  </a:lnTo>
                  <a:lnTo>
                    <a:pt x="459822" y="254726"/>
                  </a:lnTo>
                  <a:lnTo>
                    <a:pt x="411347" y="287891"/>
                  </a:lnTo>
                  <a:lnTo>
                    <a:pt x="364346" y="322284"/>
                  </a:lnTo>
                  <a:lnTo>
                    <a:pt x="320272" y="357753"/>
                  </a:lnTo>
                  <a:lnTo>
                    <a:pt x="279126" y="394296"/>
                  </a:lnTo>
                  <a:lnTo>
                    <a:pt x="239453" y="432988"/>
                  </a:lnTo>
                  <a:lnTo>
                    <a:pt x="202736" y="472909"/>
                  </a:lnTo>
                  <a:lnTo>
                    <a:pt x="168947" y="513751"/>
                  </a:lnTo>
                  <a:lnTo>
                    <a:pt x="138095" y="555899"/>
                  </a:lnTo>
                  <a:lnTo>
                    <a:pt x="110183" y="600196"/>
                  </a:lnTo>
                  <a:lnTo>
                    <a:pt x="85207" y="644493"/>
                  </a:lnTo>
                  <a:lnTo>
                    <a:pt x="63172" y="689895"/>
                  </a:lnTo>
                  <a:lnTo>
                    <a:pt x="44072" y="736403"/>
                  </a:lnTo>
                  <a:lnTo>
                    <a:pt x="27913" y="784016"/>
                  </a:lnTo>
                  <a:lnTo>
                    <a:pt x="16159" y="832751"/>
                  </a:lnTo>
                  <a:lnTo>
                    <a:pt x="7345" y="881470"/>
                  </a:lnTo>
                  <a:lnTo>
                    <a:pt x="1469" y="931309"/>
                  </a:lnTo>
                  <a:lnTo>
                    <a:pt x="0" y="982239"/>
                  </a:lnTo>
                  <a:lnTo>
                    <a:pt x="1469" y="1033185"/>
                  </a:lnTo>
                  <a:lnTo>
                    <a:pt x="7345" y="1083024"/>
                  </a:lnTo>
                  <a:lnTo>
                    <a:pt x="16159" y="1131743"/>
                  </a:lnTo>
                  <a:lnTo>
                    <a:pt x="27913" y="1180462"/>
                  </a:lnTo>
                  <a:lnTo>
                    <a:pt x="44072" y="1228091"/>
                  </a:lnTo>
                  <a:lnTo>
                    <a:pt x="63172" y="1274599"/>
                  </a:lnTo>
                  <a:lnTo>
                    <a:pt x="85207" y="1321107"/>
                  </a:lnTo>
                  <a:lnTo>
                    <a:pt x="110183" y="1365404"/>
                  </a:lnTo>
                  <a:lnTo>
                    <a:pt x="138095" y="1408595"/>
                  </a:lnTo>
                  <a:lnTo>
                    <a:pt x="168947" y="1451771"/>
                  </a:lnTo>
                  <a:lnTo>
                    <a:pt x="202736" y="1492752"/>
                  </a:lnTo>
                  <a:lnTo>
                    <a:pt x="239453" y="1532611"/>
                  </a:lnTo>
                  <a:lnTo>
                    <a:pt x="279126" y="1571381"/>
                  </a:lnTo>
                  <a:lnTo>
                    <a:pt x="320272" y="1607924"/>
                  </a:lnTo>
                  <a:lnTo>
                    <a:pt x="364346" y="1643361"/>
                  </a:lnTo>
                  <a:lnTo>
                    <a:pt x="411347" y="1677678"/>
                  </a:lnTo>
                  <a:lnTo>
                    <a:pt x="459822" y="1710904"/>
                  </a:lnTo>
                  <a:lnTo>
                    <a:pt x="509771" y="1740799"/>
                  </a:lnTo>
                  <a:lnTo>
                    <a:pt x="562668" y="1770709"/>
                  </a:lnTo>
                  <a:lnTo>
                    <a:pt x="618492" y="1797287"/>
                  </a:lnTo>
                  <a:lnTo>
                    <a:pt x="675790" y="1823865"/>
                  </a:lnTo>
                  <a:lnTo>
                    <a:pt x="734542" y="1847112"/>
                  </a:lnTo>
                  <a:lnTo>
                    <a:pt x="794788" y="1869268"/>
                  </a:lnTo>
                  <a:lnTo>
                    <a:pt x="856487" y="1888092"/>
                  </a:lnTo>
                  <a:lnTo>
                    <a:pt x="919660" y="1905811"/>
                  </a:lnTo>
                  <a:lnTo>
                    <a:pt x="985761" y="1921311"/>
                  </a:lnTo>
                  <a:lnTo>
                    <a:pt x="1051882" y="1934600"/>
                  </a:lnTo>
                  <a:lnTo>
                    <a:pt x="1119457" y="1945673"/>
                  </a:lnTo>
                  <a:lnTo>
                    <a:pt x="1188505" y="1954533"/>
                  </a:lnTo>
                  <a:lnTo>
                    <a:pt x="1259027" y="1960069"/>
                  </a:lnTo>
                  <a:lnTo>
                    <a:pt x="1331003" y="1964499"/>
                  </a:lnTo>
                  <a:lnTo>
                    <a:pt x="1402999" y="1965606"/>
                  </a:lnTo>
                  <a:lnTo>
                    <a:pt x="1474975" y="1964499"/>
                  </a:lnTo>
                  <a:lnTo>
                    <a:pt x="1546971" y="1960069"/>
                  </a:lnTo>
                  <a:lnTo>
                    <a:pt x="1616020" y="1954533"/>
                  </a:lnTo>
                  <a:lnTo>
                    <a:pt x="1685068" y="1945673"/>
                  </a:lnTo>
                  <a:lnTo>
                    <a:pt x="1752642" y="1934600"/>
                  </a:lnTo>
                  <a:lnTo>
                    <a:pt x="1820217" y="1921311"/>
                  </a:lnTo>
                  <a:lnTo>
                    <a:pt x="1884864" y="1905811"/>
                  </a:lnTo>
                  <a:lnTo>
                    <a:pt x="1948037" y="1888092"/>
                  </a:lnTo>
                  <a:lnTo>
                    <a:pt x="2011190" y="1869268"/>
                  </a:lnTo>
                  <a:lnTo>
                    <a:pt x="2071518" y="1847112"/>
                  </a:lnTo>
                  <a:lnTo>
                    <a:pt x="2130269" y="1823865"/>
                  </a:lnTo>
                  <a:lnTo>
                    <a:pt x="2241836" y="1770709"/>
                  </a:lnTo>
                  <a:lnTo>
                    <a:pt x="2294651" y="1740799"/>
                  </a:lnTo>
                  <a:lnTo>
                    <a:pt x="2344600" y="1710904"/>
                  </a:lnTo>
                  <a:lnTo>
                    <a:pt x="2394549" y="1677678"/>
                  </a:lnTo>
                  <a:lnTo>
                    <a:pt x="2440199" y="1643361"/>
                  </a:lnTo>
                  <a:lnTo>
                    <a:pt x="2484212" y="1607924"/>
                  </a:lnTo>
                  <a:lnTo>
                    <a:pt x="2526791" y="1571381"/>
                  </a:lnTo>
                  <a:lnTo>
                    <a:pt x="2565072" y="1532611"/>
                  </a:lnTo>
                  <a:lnTo>
                    <a:pt x="2601715" y="1492752"/>
                  </a:lnTo>
                  <a:lnTo>
                    <a:pt x="2635492" y="1451771"/>
                  </a:lnTo>
                  <a:lnTo>
                    <a:pt x="2666403" y="1408595"/>
                  </a:lnTo>
                  <a:lnTo>
                    <a:pt x="2694243" y="1365404"/>
                  </a:lnTo>
                  <a:lnTo>
                    <a:pt x="2719218" y="1321107"/>
                  </a:lnTo>
                  <a:lnTo>
                    <a:pt x="2741326" y="1274599"/>
                  </a:lnTo>
                  <a:lnTo>
                    <a:pt x="2760364" y="1228091"/>
                  </a:lnTo>
                  <a:lnTo>
                    <a:pt x="2776536" y="1180462"/>
                  </a:lnTo>
                  <a:lnTo>
                    <a:pt x="2788409" y="1131743"/>
                  </a:lnTo>
                  <a:lnTo>
                    <a:pt x="2797212" y="1083024"/>
                  </a:lnTo>
                  <a:lnTo>
                    <a:pt x="2802944" y="1033185"/>
                  </a:lnTo>
                  <a:lnTo>
                    <a:pt x="2804581" y="982239"/>
                  </a:lnTo>
                  <a:lnTo>
                    <a:pt x="2802944" y="931309"/>
                  </a:lnTo>
                  <a:lnTo>
                    <a:pt x="2797212" y="881470"/>
                  </a:lnTo>
                  <a:lnTo>
                    <a:pt x="2788409" y="832751"/>
                  </a:lnTo>
                  <a:lnTo>
                    <a:pt x="2776536" y="784016"/>
                  </a:lnTo>
                  <a:lnTo>
                    <a:pt x="2760364" y="736403"/>
                  </a:lnTo>
                  <a:lnTo>
                    <a:pt x="2741326" y="689895"/>
                  </a:lnTo>
                  <a:lnTo>
                    <a:pt x="2719218" y="644493"/>
                  </a:lnTo>
                  <a:lnTo>
                    <a:pt x="2694243" y="600196"/>
                  </a:lnTo>
                  <a:lnTo>
                    <a:pt x="2666403" y="555899"/>
                  </a:lnTo>
                  <a:lnTo>
                    <a:pt x="2635492" y="513752"/>
                  </a:lnTo>
                  <a:lnTo>
                    <a:pt x="2601715" y="472909"/>
                  </a:lnTo>
                  <a:lnTo>
                    <a:pt x="2565072" y="432988"/>
                  </a:lnTo>
                  <a:lnTo>
                    <a:pt x="2526791" y="394296"/>
                  </a:lnTo>
                  <a:lnTo>
                    <a:pt x="2484212" y="357753"/>
                  </a:lnTo>
                  <a:lnTo>
                    <a:pt x="2440199" y="322285"/>
                  </a:lnTo>
                  <a:lnTo>
                    <a:pt x="2394549" y="287891"/>
                  </a:lnTo>
                  <a:lnTo>
                    <a:pt x="2344600" y="254726"/>
                  </a:lnTo>
                  <a:lnTo>
                    <a:pt x="2294651" y="224785"/>
                  </a:lnTo>
                  <a:lnTo>
                    <a:pt x="2241836" y="194845"/>
                  </a:lnTo>
                  <a:lnTo>
                    <a:pt x="2185950" y="167207"/>
                  </a:lnTo>
                  <a:lnTo>
                    <a:pt x="2130269" y="141719"/>
                  </a:lnTo>
                  <a:lnTo>
                    <a:pt x="2071518" y="118534"/>
                  </a:lnTo>
                  <a:lnTo>
                    <a:pt x="2011190" y="96270"/>
                  </a:lnTo>
                  <a:lnTo>
                    <a:pt x="1948037" y="77538"/>
                  </a:lnTo>
                  <a:lnTo>
                    <a:pt x="1884864" y="59727"/>
                  </a:lnTo>
                  <a:lnTo>
                    <a:pt x="1820217" y="44220"/>
                  </a:lnTo>
                  <a:lnTo>
                    <a:pt x="1752642" y="31015"/>
                  </a:lnTo>
                  <a:lnTo>
                    <a:pt x="1685068" y="19960"/>
                  </a:lnTo>
                  <a:lnTo>
                    <a:pt x="1616020" y="11055"/>
                  </a:lnTo>
                  <a:lnTo>
                    <a:pt x="1546971" y="5527"/>
                  </a:lnTo>
                  <a:lnTo>
                    <a:pt x="1474975" y="1074"/>
                  </a:lnTo>
                  <a:lnTo>
                    <a:pt x="1402999" y="0"/>
                  </a:lnTo>
                  <a:close/>
                </a:path>
              </a:pathLst>
            </a:custGeom>
            <a:solidFill>
              <a:srgbClr val="F7F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defTabSz="685800"/>
              <a:endParaRPr lang="en-IN" dirty="0">
                <a:solidFill>
                  <a:srgbClr val="262626"/>
                </a:solidFill>
              </a:endParaRPr>
            </a:p>
          </p:txBody>
        </p:sp>
        <p:sp>
          <p:nvSpPr>
            <p:cNvPr id="19" name="object 5"/>
            <p:cNvSpPr>
              <a:spLocks noChangeArrowheads="1"/>
            </p:cNvSpPr>
            <p:nvPr/>
          </p:nvSpPr>
          <p:spPr bwMode="auto">
            <a:xfrm>
              <a:off x="943438" y="1762202"/>
              <a:ext cx="2033679" cy="2175717"/>
            </a:xfrm>
            <a:prstGeom prst="rect">
              <a:avLst/>
            </a:prstGeom>
            <a:blipFill dpi="0" rotWithShape="1">
              <a:blip r:embed="rId4" cstate="print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685800"/>
              <a:endParaRPr lang="en-US" dirty="0">
                <a:solidFill>
                  <a:srgbClr val="26262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5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9100" y="1128714"/>
            <a:ext cx="4457700" cy="3638550"/>
          </a:xfrm>
          <a:prstGeom prst="rect">
            <a:avLst/>
          </a:prstGeom>
        </p:spPr>
      </p:pic>
      <p:sp>
        <p:nvSpPr>
          <p:cNvPr id="7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952696" y="4866501"/>
            <a:ext cx="2175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u="sng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www.edureka.co/microsoft-bi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92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166" y="1425362"/>
            <a:ext cx="4911175" cy="2790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394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952696" y="4866501"/>
            <a:ext cx="2175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u="sng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www.edureka.co/microsoft-bi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616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746954" y="4827842"/>
            <a:ext cx="1783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www.edureka.co/MS-BI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082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9" r:id="rId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83"/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0000"/>
                </a:solidFill>
              </a:defRPr>
            </a:lvl1pPr>
          </a:lstStyle>
          <a:p>
            <a:pPr defTabSz="685783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6952696" y="4866501"/>
            <a:ext cx="2175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u="sng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www.edureka.co/microsoft-bi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897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35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4" indent="-342884" algn="l" defTabSz="914355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6" algn="l" defTabSz="914355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4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8" algn="l" defTabSz="914355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7" indent="-228588" algn="l" defTabSz="914355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83"/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0000"/>
                </a:solidFill>
              </a:defRPr>
            </a:lvl1pPr>
          </a:lstStyle>
          <a:p>
            <a:pPr defTabSz="685783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83"/>
            <a:fld id="{240D5ECE-8B49-45CD-BE81-EF81920D1969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 defTabSz="685783"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6746954" y="4827842"/>
            <a:ext cx="1751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www.edureka.in/MS-BI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2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35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4" indent="-342884" algn="l" defTabSz="914355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6" algn="l" defTabSz="914355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4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8" algn="l" defTabSz="914355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7" indent="-228588" algn="l" defTabSz="914355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8050E-B668-4FA7-85AD-C750C80A6E9B}" type="datetimeFigureOut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9/15/2015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639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83"/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0000"/>
                </a:solidFill>
              </a:defRPr>
            </a:lvl1pPr>
          </a:lstStyle>
          <a:p>
            <a:pPr defTabSz="685783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83"/>
            <a:fld id="{240D5ECE-8B49-45CD-BE81-EF81920D1969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 defTabSz="685783"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26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  <p:sldLayoutId id="2147483862" r:id="rId1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35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4" indent="-342884" algn="l" defTabSz="914355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6" algn="l" defTabSz="914355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4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8" algn="l" defTabSz="914355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7" indent="-228588" algn="l" defTabSz="914355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952696" y="4866501"/>
            <a:ext cx="2175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u="sng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www.edureka.co/microsoft-bi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924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Relationship Id="rId4" Type="http://schemas.openxmlformats.org/officeDocument/2006/relationships/hyperlink" Target="mailto:webinars@edureka.co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.jpeg"/><Relationship Id="rId7" Type="http://schemas.openxmlformats.org/officeDocument/2006/relationships/image" Target="../media/image49.jpe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eg"/><Relationship Id="rId11" Type="http://schemas.openxmlformats.org/officeDocument/2006/relationships/image" Target="../media/image53.png"/><Relationship Id="rId5" Type="http://schemas.openxmlformats.org/officeDocument/2006/relationships/image" Target="../media/image47.WMF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3" Type="http://schemas.openxmlformats.org/officeDocument/2006/relationships/image" Target="../media/image3.jpeg"/><Relationship Id="rId7" Type="http://schemas.openxmlformats.org/officeDocument/2006/relationships/image" Target="../media/image58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eg"/><Relationship Id="rId5" Type="http://schemas.openxmlformats.org/officeDocument/2006/relationships/image" Target="../media/image47.WMF"/><Relationship Id="rId4" Type="http://schemas.openxmlformats.org/officeDocument/2006/relationships/image" Target="../media/image57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3.jpe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WMF"/><Relationship Id="rId4" Type="http://schemas.openxmlformats.org/officeDocument/2006/relationships/image" Target="../media/image3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wmf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2924" y="2571750"/>
            <a:ext cx="799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000" b="1" dirty="0">
                <a:latin typeface="Castellar" panose="020A0402060406010301" pitchFamily="18" charset="0"/>
              </a:rPr>
              <a:t>Make Your Decisions Smarter With MSBI</a:t>
            </a:r>
            <a:endParaRPr lang="en-IN" sz="2000" b="1" dirty="0">
              <a:solidFill>
                <a:srgbClr val="262626"/>
              </a:solidFill>
              <a:latin typeface="Castellar" panose="020A0402060406010301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0"/>
            <a:ext cx="1751355" cy="26204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99592" y="3003798"/>
            <a:ext cx="7632848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MSBI course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detail</a:t>
            </a:r>
            <a:r>
              <a:rPr lang="en-IN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</a:t>
            </a:r>
            <a:r>
              <a:rPr lang="en-IN" sz="1200" u="sng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www.edureka.co/microsoft-bi</a:t>
            </a:r>
            <a:endParaRPr lang="en-IN" sz="1200" u="sng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15616" y="3462402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Queries: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1200" dirty="0" smtClean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Post on Twitter @edurekaIN: </a:t>
            </a:r>
            <a:r>
              <a:rPr lang="en-US" sz="120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</a:t>
            </a:r>
            <a:r>
              <a:rPr lang="en-US" sz="1200" dirty="0" err="1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askEdureka</a:t>
            </a:r>
            <a:endParaRPr lang="en-US" sz="1200" dirty="0" smtClean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Post on Facebook </a:t>
            </a:r>
            <a:r>
              <a:rPr lang="en-US" sz="120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en-US" sz="1200" dirty="0" err="1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edurekaIN</a:t>
            </a:r>
            <a:endParaRPr lang="en-US" sz="120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06694" y="3459640"/>
            <a:ext cx="2619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more details please contact us: </a:t>
            </a:r>
          </a:p>
          <a:p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 : 1800 275 9730 (toll free)</a:t>
            </a:r>
          </a:p>
          <a:p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INDIA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+91 88808 62004</a:t>
            </a:r>
          </a:p>
          <a:p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Email Us :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webinars@edureka.co</a:t>
            </a:r>
            <a:endPara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49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AutoShape 4" descr="https://encrypted-tbn1.gstatic.com/images?q=tbn:ANd9GcTQSFcPrZNm5CIwfVS1XbuRXn7MUFAftYh6hQnDwIbhrQS7-NThtnFwU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177942"/>
            <a:ext cx="53753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600" dirty="0" smtClean="0">
                <a:solidFill>
                  <a:srgbClr val="262626"/>
                </a:solidFill>
              </a:rPr>
              <a:t>Business Intelligence: Decision Making</a:t>
            </a:r>
            <a:endParaRPr lang="en-IN" sz="2600" dirty="0">
              <a:solidFill>
                <a:srgbClr val="262626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403648" y="915566"/>
            <a:ext cx="5196584" cy="3742229"/>
            <a:chOff x="683568" y="915566"/>
            <a:chExt cx="5196584" cy="3742229"/>
          </a:xfrm>
        </p:grpSpPr>
        <p:sp>
          <p:nvSpPr>
            <p:cNvPr id="3" name="Rounded Rectangle 2"/>
            <p:cNvSpPr/>
            <p:nvPr/>
          </p:nvSpPr>
          <p:spPr>
            <a:xfrm>
              <a:off x="683568" y="915566"/>
              <a:ext cx="2232248" cy="576064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339568" y="1702507"/>
              <a:ext cx="2232248" cy="576064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23728" y="2497330"/>
              <a:ext cx="2232248" cy="576064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883872" y="3296351"/>
              <a:ext cx="2232248" cy="576064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647904" y="4081731"/>
              <a:ext cx="2232248" cy="576064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55576" y="960528"/>
              <a:ext cx="20882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Identify Problems or Opportunities</a:t>
              </a:r>
              <a:endParaRPr lang="en-IN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11576" y="1757348"/>
              <a:ext cx="20882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Gather Required</a:t>
              </a:r>
            </a:p>
            <a:p>
              <a:pPr algn="ctr"/>
              <a:r>
                <a:rPr lang="en-US" sz="1200" dirty="0" smtClean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</a:t>
              </a:r>
              <a:endParaRPr lang="en-IN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95736" y="2631473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Explore Alternatives</a:t>
              </a:r>
              <a:endParaRPr lang="en-IN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955880" y="3430494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 Analysis, QA</a:t>
              </a:r>
              <a:endParaRPr lang="en-IN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" name="Bent Arrow 20"/>
            <p:cNvSpPr/>
            <p:nvPr/>
          </p:nvSpPr>
          <p:spPr>
            <a:xfrm rot="5400000">
              <a:off x="2974171" y="1243721"/>
              <a:ext cx="403900" cy="336044"/>
            </a:xfrm>
            <a:prstGeom prst="bentArrow">
              <a:avLst>
                <a:gd name="adj1" fmla="val 25000"/>
                <a:gd name="adj2" fmla="val 23278"/>
                <a:gd name="adj3" fmla="val 25000"/>
                <a:gd name="adj4" fmla="val 43750"/>
              </a:avLst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black"/>
                </a:solidFill>
              </a:endParaRPr>
            </a:p>
          </p:txBody>
        </p:sp>
        <p:sp>
          <p:nvSpPr>
            <p:cNvPr id="23" name="Bent Arrow 22"/>
            <p:cNvSpPr/>
            <p:nvPr/>
          </p:nvSpPr>
          <p:spPr>
            <a:xfrm rot="5400000">
              <a:off x="4394056" y="2840429"/>
              <a:ext cx="403900" cy="336044"/>
            </a:xfrm>
            <a:prstGeom prst="bentArrow">
              <a:avLst>
                <a:gd name="adj1" fmla="val 25000"/>
                <a:gd name="adj2" fmla="val 23278"/>
                <a:gd name="adj3" fmla="val 25000"/>
                <a:gd name="adj4" fmla="val 43750"/>
              </a:avLst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black"/>
                </a:solidFill>
              </a:endParaRPr>
            </a:p>
          </p:txBody>
        </p:sp>
        <p:sp>
          <p:nvSpPr>
            <p:cNvPr id="24" name="Bent Arrow 23"/>
            <p:cNvSpPr/>
            <p:nvPr/>
          </p:nvSpPr>
          <p:spPr>
            <a:xfrm rot="5400000">
              <a:off x="3721978" y="2059919"/>
              <a:ext cx="403900" cy="336044"/>
            </a:xfrm>
            <a:prstGeom prst="bentArrow">
              <a:avLst>
                <a:gd name="adj1" fmla="val 25000"/>
                <a:gd name="adj2" fmla="val 23278"/>
                <a:gd name="adj3" fmla="val 25000"/>
                <a:gd name="adj4" fmla="val 43750"/>
              </a:avLst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black"/>
                </a:solidFill>
              </a:endParaRPr>
            </a:p>
          </p:txBody>
        </p:sp>
        <p:sp>
          <p:nvSpPr>
            <p:cNvPr id="25" name="Bent Arrow 24"/>
            <p:cNvSpPr/>
            <p:nvPr/>
          </p:nvSpPr>
          <p:spPr>
            <a:xfrm rot="5400000">
              <a:off x="5154200" y="3652682"/>
              <a:ext cx="403900" cy="336044"/>
            </a:xfrm>
            <a:prstGeom prst="bentArrow">
              <a:avLst>
                <a:gd name="adj1" fmla="val 25000"/>
                <a:gd name="adj2" fmla="val 23278"/>
                <a:gd name="adj3" fmla="val 25000"/>
                <a:gd name="adj4" fmla="val 43750"/>
              </a:avLst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black"/>
                </a:solidFill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439992" y="4231970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Business Decision </a:t>
            </a:r>
            <a:endParaRPr lang="en-IN" sz="120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" name="Picture 7" descr="edureka logol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91216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06968" y="2157410"/>
            <a:ext cx="7857039" cy="2208227"/>
            <a:chOff x="606968" y="1774734"/>
            <a:chExt cx="7857039" cy="220822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6968" y="1774734"/>
              <a:ext cx="3402012" cy="208561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767272" y="1774734"/>
              <a:ext cx="3696735" cy="2208227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1506622" y="1524156"/>
            <a:ext cx="1409194" cy="27699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Large BI Vendors</a:t>
            </a:r>
            <a:endParaRPr lang="en-IN" sz="12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69728" y="154425"/>
            <a:ext cx="5497672" cy="43612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35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2600" dirty="0" smtClean="0">
                <a:solidFill>
                  <a:srgbClr val="262626"/>
                </a:solidFill>
              </a:rPr>
              <a:t>Business Intelligence: Existing Solutions</a:t>
            </a:r>
            <a:endParaRPr lang="en-IN" sz="2600" dirty="0">
              <a:solidFill>
                <a:srgbClr val="262626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7544" y="882480"/>
            <a:ext cx="8305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914400">
              <a:buFont typeface="Symbol" panose="05050102010706020507" pitchFamily="18" charset="2"/>
              <a:buChar char="®"/>
            </a:pPr>
            <a:r>
              <a:rPr lang="en-IN" sz="1200" dirty="0" smtClean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There </a:t>
            </a:r>
            <a: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are various BI vendors offering end-to-end </a:t>
            </a:r>
            <a:r>
              <a:rPr lang="en-IN" sz="1200" dirty="0" smtClean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solutions </a:t>
            </a:r>
            <a: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in the market which can be traditionally classified as</a:t>
            </a:r>
            <a:r>
              <a:rPr lang="en-IN" sz="1200" dirty="0" smtClean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: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52120" y="1524156"/>
            <a:ext cx="1409194" cy="27699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New Vendors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238588153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AutoShape 4" descr="https://encrypted-tbn1.gstatic.com/images?q=tbn:ANd9GcTQSFcPrZNm5CIwfVS1XbuRXn7MUFAftYh6hQnDwIbhrQS7-NThtnFwU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5556" y="1334954"/>
            <a:ext cx="8568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" indent="-285750">
              <a:buFont typeface="Symbol" panose="05050102010706020507" pitchFamily="18" charset="2"/>
              <a:buChar char="®"/>
            </a:pPr>
            <a:endParaRPr lang="en-IN" sz="1200" dirty="0" smtClean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200" dirty="0" smtClean="0">
              <a:solidFill>
                <a:prstClr val="black"/>
              </a:solidFill>
              <a:latin typeface="AdvOTf9433e2d"/>
            </a:endParaRPr>
          </a:p>
          <a:p>
            <a:endParaRPr lang="en-US" sz="1200" dirty="0" smtClean="0">
              <a:solidFill>
                <a:prstClr val="black"/>
              </a:solidFill>
              <a:latin typeface="AdvOTf9433e2d"/>
            </a:endParaRPr>
          </a:p>
          <a:p>
            <a:endParaRPr lang="en-US" sz="1200" dirty="0" smtClean="0">
              <a:solidFill>
                <a:srgbClr val="262626"/>
              </a:solidFill>
              <a:latin typeface="AdvOTf9433e2d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200" dirty="0" smtClean="0">
              <a:solidFill>
                <a:srgbClr val="262626"/>
              </a:solidFill>
              <a:latin typeface="AdvOTf9433e2d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200" dirty="0">
              <a:solidFill>
                <a:srgbClr val="262626"/>
              </a:solidFill>
              <a:latin typeface="AdvOTf9433e2d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200" dirty="0" smtClean="0">
              <a:solidFill>
                <a:srgbClr val="262626"/>
              </a:solidFill>
              <a:latin typeface="AdvOTf9433e2d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IN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177942"/>
            <a:ext cx="329923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600" dirty="0" smtClean="0">
                <a:solidFill>
                  <a:srgbClr val="262626"/>
                </a:solidFill>
              </a:rPr>
              <a:t>Questions of Manager!</a:t>
            </a:r>
            <a:endParaRPr lang="en-IN" sz="2600" dirty="0">
              <a:solidFill>
                <a:srgbClr val="262626"/>
              </a:solidFill>
            </a:endParaRPr>
          </a:p>
        </p:txBody>
      </p:sp>
      <p:sp>
        <p:nvSpPr>
          <p:cNvPr id="2" name="Cloud"/>
          <p:cNvSpPr>
            <a:spLocks noChangeAspect="1" noEditPoints="1" noChangeArrowheads="1"/>
          </p:cNvSpPr>
          <p:nvPr/>
        </p:nvSpPr>
        <p:spPr bwMode="auto">
          <a:xfrm>
            <a:off x="674111" y="1521499"/>
            <a:ext cx="2248297" cy="1013344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Show me the products with high margins</a:t>
            </a:r>
            <a:endParaRPr lang="en-US" sz="120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8441" name="Picture 9" descr="C:\Program Files (x86)\Microsoft Office\MEDIA\CAGCAT10\j0195812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342" y="1768497"/>
            <a:ext cx="1750536" cy="180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loud"/>
          <p:cNvSpPr>
            <a:spLocks noChangeAspect="1" noEditPoints="1" noChangeArrowheads="1"/>
          </p:cNvSpPr>
          <p:nvPr/>
        </p:nvSpPr>
        <p:spPr bwMode="auto">
          <a:xfrm>
            <a:off x="5705265" y="1635560"/>
            <a:ext cx="2232588" cy="932806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Show my lowest sales among all region</a:t>
            </a:r>
            <a:endParaRPr lang="en-US" sz="120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Cloud"/>
          <p:cNvSpPr>
            <a:spLocks noChangeAspect="1" noEditPoints="1" noChangeArrowheads="1"/>
          </p:cNvSpPr>
          <p:nvPr/>
        </p:nvSpPr>
        <p:spPr bwMode="auto">
          <a:xfrm>
            <a:off x="501064" y="2785819"/>
            <a:ext cx="2327726" cy="993926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Show me Top Selling products for past five years</a:t>
            </a:r>
            <a:endParaRPr lang="en-US" sz="120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Cloud"/>
          <p:cNvSpPr>
            <a:spLocks noChangeAspect="1" noEditPoints="1" noChangeArrowheads="1"/>
          </p:cNvSpPr>
          <p:nvPr/>
        </p:nvSpPr>
        <p:spPr bwMode="auto">
          <a:xfrm>
            <a:off x="4860032" y="3827307"/>
            <a:ext cx="2522366" cy="1034540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Increase sales by identifying customer buying pattern</a:t>
            </a:r>
            <a:endParaRPr lang="en-US" sz="120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Cloud"/>
          <p:cNvSpPr>
            <a:spLocks noChangeAspect="1" noEditPoints="1" noChangeArrowheads="1"/>
          </p:cNvSpPr>
          <p:nvPr/>
        </p:nvSpPr>
        <p:spPr bwMode="auto">
          <a:xfrm>
            <a:off x="6660232" y="2579079"/>
            <a:ext cx="2216984" cy="1144987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What-if bundling multiple products to increase sales </a:t>
            </a:r>
            <a:endParaRPr lang="en-US" sz="120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Cloud"/>
          <p:cNvSpPr>
            <a:spLocks noChangeAspect="1" noEditPoints="1" noChangeArrowheads="1"/>
          </p:cNvSpPr>
          <p:nvPr/>
        </p:nvSpPr>
        <p:spPr bwMode="auto">
          <a:xfrm>
            <a:off x="1863707" y="3872343"/>
            <a:ext cx="2482330" cy="931656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Show me inventory trend for the past 5 years</a:t>
            </a:r>
            <a:endParaRPr lang="en-US" sz="120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7116" y="894904"/>
            <a:ext cx="7498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Lets say if a producer wants to know the following….</a:t>
            </a:r>
            <a:endParaRPr lang="en-IN" sz="140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Picture 7" descr="edureka logol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767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133334717"/>
              </p:ext>
            </p:extLst>
          </p:nvPr>
        </p:nvGraphicFramePr>
        <p:xfrm>
          <a:off x="1259632" y="771550"/>
          <a:ext cx="6768752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23474" y="166791"/>
            <a:ext cx="292439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600" dirty="0" smtClean="0">
                <a:solidFill>
                  <a:srgbClr val="262626"/>
                </a:solidFill>
              </a:rPr>
              <a:t>MSBI : Answer to All</a:t>
            </a:r>
            <a:endParaRPr lang="en-IN" sz="2600" dirty="0">
              <a:solidFill>
                <a:srgbClr val="262626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321812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AutoShape 4" descr="https://encrypted-tbn1.gstatic.com/images?q=tbn:ANd9GcTQSFcPrZNm5CIwfVS1XbuRXn7MUFAftYh6hQnDwIbhrQS7-NThtnFwU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177942"/>
            <a:ext cx="205011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600" dirty="0" smtClean="0">
                <a:solidFill>
                  <a:srgbClr val="262626"/>
                </a:solidFill>
              </a:rPr>
              <a:t>MSDN Library</a:t>
            </a:r>
            <a:endParaRPr lang="en-IN" sz="2600" dirty="0">
              <a:solidFill>
                <a:srgbClr val="262626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611560" y="987574"/>
            <a:ext cx="806489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"/>
            </a:pPr>
            <a:r>
              <a:rPr lang="en-IN" sz="1200" dirty="0">
                <a:solidFill>
                  <a:srgbClr val="25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MSDN's primary web presence at </a:t>
            </a:r>
            <a:r>
              <a:rPr lang="en-IN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msdn.microsoft.com</a:t>
            </a:r>
            <a:r>
              <a:rPr lang="en-IN" sz="1200" dirty="0">
                <a:solidFill>
                  <a:srgbClr val="25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is a collection of sites for the developer </a:t>
            </a:r>
            <a:r>
              <a:rPr lang="en-IN" sz="1200" dirty="0" smtClean="0">
                <a:solidFill>
                  <a:srgbClr val="25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team </a:t>
            </a:r>
            <a:r>
              <a:rPr lang="en-IN" sz="1200" dirty="0">
                <a:solidFill>
                  <a:srgbClr val="25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that </a:t>
            </a:r>
            <a:r>
              <a:rPr lang="en-IN" sz="1200" dirty="0" smtClean="0">
                <a:solidFill>
                  <a:srgbClr val="25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provides documentation</a:t>
            </a:r>
            <a:r>
              <a:rPr lang="en-IN" sz="1200" dirty="0">
                <a:solidFill>
                  <a:srgbClr val="25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information, </a:t>
            </a:r>
            <a:r>
              <a:rPr lang="en-IN" sz="1200" dirty="0" smtClean="0">
                <a:solidFill>
                  <a:srgbClr val="25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r>
              <a:rPr lang="en-IN" sz="1200" dirty="0">
                <a:solidFill>
                  <a:srgbClr val="25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discussion which is </a:t>
            </a:r>
            <a:r>
              <a:rPr lang="en-IN" sz="1200" dirty="0" smtClean="0">
                <a:solidFill>
                  <a:srgbClr val="25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given </a:t>
            </a:r>
            <a:r>
              <a:rPr lang="en-IN" sz="1200" dirty="0">
                <a:solidFill>
                  <a:srgbClr val="25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both by Microsoft and by the </a:t>
            </a:r>
            <a:r>
              <a:rPr lang="en-IN" sz="1200" dirty="0" smtClean="0">
                <a:solidFill>
                  <a:srgbClr val="25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team </a:t>
            </a:r>
            <a:r>
              <a:rPr lang="en-IN" sz="1200" dirty="0">
                <a:solidFill>
                  <a:srgbClr val="25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</a:t>
            </a:r>
            <a:r>
              <a:rPr lang="en-IN" sz="1200" dirty="0" smtClean="0">
                <a:solidFill>
                  <a:srgbClr val="25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large</a:t>
            </a:r>
          </a:p>
          <a:p>
            <a:pPr>
              <a:lnSpc>
                <a:spcPct val="150000"/>
              </a:lnSpc>
            </a:pPr>
            <a:endParaRPr lang="en-IN" sz="1200" dirty="0" smtClean="0">
              <a:solidFill>
                <a:srgbClr val="25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"/>
            </a:pPr>
            <a:r>
              <a:rPr lang="en-IN" sz="1200" dirty="0" smtClean="0">
                <a:solidFill>
                  <a:srgbClr val="25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Currently, Microsoft </a:t>
            </a:r>
            <a:r>
              <a:rPr lang="en-IN" sz="1200" dirty="0">
                <a:solidFill>
                  <a:srgbClr val="25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has placed emphasis on incorporation of </a:t>
            </a:r>
            <a:r>
              <a:rPr lang="en-IN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forums, blogs, library annotations and social bookmarking</a:t>
            </a:r>
            <a:r>
              <a:rPr lang="en-IN" sz="1200" dirty="0">
                <a:solidFill>
                  <a:srgbClr val="25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make MSDN an open dialog with the developer </a:t>
            </a:r>
            <a:r>
              <a:rPr lang="en-IN" sz="1200" dirty="0" smtClean="0">
                <a:solidFill>
                  <a:srgbClr val="25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team rather </a:t>
            </a:r>
            <a:r>
              <a:rPr lang="en-IN" sz="1200" dirty="0">
                <a:solidFill>
                  <a:srgbClr val="25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 a one-way </a:t>
            </a:r>
            <a:r>
              <a:rPr lang="en-IN" sz="1200" dirty="0" smtClean="0">
                <a:solidFill>
                  <a:srgbClr val="25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"/>
            </a:pPr>
            <a:endParaRPr lang="en-IN" sz="1200" dirty="0" smtClean="0">
              <a:solidFill>
                <a:srgbClr val="25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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 will find well documents steps for all the features available on MSDN for reference along with several blogs available on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Business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Intelligence which keeps you updated on latest updates and improvements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"/>
            </a:pPr>
            <a:endParaRPr lang="en-IN" sz="1200" dirty="0" smtClean="0">
              <a:solidFill>
                <a:srgbClr val="25252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8843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2283718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20000"/>
              </a:spcBef>
              <a:buSzPct val="80000"/>
            </a:pPr>
            <a:r>
              <a:rPr lang="en-US" altLang="en-US" sz="3200" b="1" dirty="0" smtClean="0">
                <a:solidFill>
                  <a:srgbClr val="0070C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MSBI Architecture</a:t>
            </a:r>
            <a:endParaRPr lang="en-US" altLang="en-US" sz="3200" b="1" dirty="0">
              <a:solidFill>
                <a:srgbClr val="0070C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7" descr="edureka logol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744850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AutoShape 4" descr="https://encrypted-tbn1.gstatic.com/images?q=tbn:ANd9GcTQSFcPrZNm5CIwfVS1XbuRXn7MUFAftYh6hQnDwIbhrQS7-NThtnFwU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3474" y="166791"/>
            <a:ext cx="264040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600" dirty="0" smtClean="0">
                <a:solidFill>
                  <a:srgbClr val="262626"/>
                </a:solidFill>
              </a:rPr>
              <a:t>MSBI Architecture</a:t>
            </a:r>
          </a:p>
        </p:txBody>
      </p:sp>
      <p:pic>
        <p:nvPicPr>
          <p:cNvPr id="32" name="Picture 7" descr="edureka logol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3" name="Group 42"/>
          <p:cNvGrpSpPr/>
          <p:nvPr/>
        </p:nvGrpSpPr>
        <p:grpSpPr>
          <a:xfrm>
            <a:off x="417838" y="772017"/>
            <a:ext cx="8401201" cy="4047706"/>
            <a:chOff x="451685" y="758701"/>
            <a:chExt cx="8401201" cy="4047706"/>
          </a:xfrm>
        </p:grpSpPr>
        <p:sp>
          <p:nvSpPr>
            <p:cNvPr id="44" name="Text Box 21"/>
            <p:cNvSpPr txBox="1">
              <a:spLocks noChangeArrowheads="1"/>
            </p:cNvSpPr>
            <p:nvPr/>
          </p:nvSpPr>
          <p:spPr bwMode="gray">
            <a:xfrm>
              <a:off x="3984528" y="2997618"/>
              <a:ext cx="2514600" cy="274637"/>
            </a:xfrm>
            <a:prstGeom prst="rect">
              <a:avLst/>
            </a:prstGeom>
            <a:noFill/>
            <a:ln w="12700" cap="rnd" algn="ctr">
              <a:noFill/>
              <a:miter lim="800000"/>
              <a:headEnd/>
              <a:tailEnd/>
            </a:ln>
            <a:effectLst>
              <a:prstShdw prst="shdw17" dist="17961" dir="2700000">
                <a:srgbClr val="004D4D">
                  <a:alpha val="50000"/>
                </a:srgbClr>
              </a:prstShdw>
            </a:effectLst>
          </p:spPr>
          <p:txBody>
            <a:bodyPr lIns="91422" tIns="45712" rIns="91422" bIns="45712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119063" indent="-119063">
                <a:buFont typeface="Wingdings" pitchFamily="2" charset="2"/>
                <a:buNone/>
              </a:pPr>
              <a:r>
                <a:rPr lang="en-US" sz="1200" b="1" dirty="0" smtClean="0">
                  <a:solidFill>
                    <a:prstClr val="black"/>
                  </a:solidFill>
                </a:rPr>
                <a:t>OLAP</a:t>
              </a:r>
              <a:endParaRPr lang="en-US" sz="1200" dirty="0">
                <a:solidFill>
                  <a:prstClr val="black"/>
                </a:solidFill>
              </a:endParaRP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02391" y="3273272"/>
              <a:ext cx="897544" cy="808776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18646">
              <a:off x="4326888" y="758701"/>
              <a:ext cx="707036" cy="789516"/>
            </a:xfrm>
            <a:prstGeom prst="rect">
              <a:avLst/>
            </a:prstGeom>
          </p:spPr>
        </p:pic>
        <p:sp>
          <p:nvSpPr>
            <p:cNvPr id="47" name="Text Box 14"/>
            <p:cNvSpPr txBox="1">
              <a:spLocks noChangeArrowheads="1"/>
            </p:cNvSpPr>
            <p:nvPr/>
          </p:nvSpPr>
          <p:spPr bwMode="gray">
            <a:xfrm>
              <a:off x="6063648" y="1148364"/>
              <a:ext cx="2789238" cy="246205"/>
            </a:xfrm>
            <a:prstGeom prst="rect">
              <a:avLst/>
            </a:prstGeom>
            <a:noFill/>
            <a:ln w="12700" cap="rnd" algn="ctr">
              <a:noFill/>
              <a:miter lim="800000"/>
              <a:headEnd/>
              <a:tailEnd/>
            </a:ln>
            <a:effectLst>
              <a:prstShdw prst="shdw17" dist="17961" dir="2700000">
                <a:srgbClr val="004D4D">
                  <a:alpha val="50000"/>
                </a:srgbClr>
              </a:prstShdw>
            </a:effectLst>
          </p:spPr>
          <p:txBody>
            <a:bodyPr wrap="square" lIns="91422" tIns="45712" rIns="91422" bIns="45712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119063" indent="-119063">
                <a:buFont typeface="Wingdings" pitchFamily="2" charset="2"/>
                <a:buNone/>
              </a:pPr>
              <a:r>
                <a:rPr lang="en-US" sz="1000" b="1" dirty="0" smtClean="0">
                  <a:solidFill>
                    <a:srgbClr val="0070C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SSRS</a:t>
              </a:r>
              <a:r>
                <a:rPr lang="en-US" sz="1000" b="1" dirty="0" smtClean="0">
                  <a:solidFill>
                    <a:srgbClr val="00B0F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000" b="1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</a:t>
              </a:r>
              <a:r>
                <a:rPr lang="en-US" sz="1000" b="1" dirty="0" smtClean="0">
                  <a:solidFill>
                    <a:srgbClr val="00B0F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000" dirty="0" smtClean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SQL </a:t>
              </a:r>
              <a:r>
                <a:rPr lang="en-US" sz="100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Server Reporting </a:t>
              </a:r>
              <a:r>
                <a:rPr lang="en-US" sz="1000" dirty="0" smtClean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Services</a:t>
              </a:r>
              <a:endParaRPr lang="en-US" sz="10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8" name="Text Box 16"/>
            <p:cNvSpPr txBox="1">
              <a:spLocks noChangeArrowheads="1"/>
            </p:cNvSpPr>
            <p:nvPr/>
          </p:nvSpPr>
          <p:spPr bwMode="gray">
            <a:xfrm>
              <a:off x="6057900" y="2441560"/>
              <a:ext cx="2794986" cy="246205"/>
            </a:xfrm>
            <a:prstGeom prst="rect">
              <a:avLst/>
            </a:prstGeom>
            <a:noFill/>
            <a:ln w="12700" cap="rnd" algn="ctr">
              <a:noFill/>
              <a:miter lim="800000"/>
              <a:headEnd/>
              <a:tailEnd/>
            </a:ln>
            <a:effectLst>
              <a:prstShdw prst="shdw17" dist="17961" dir="2700000">
                <a:srgbClr val="004D4D">
                  <a:alpha val="50000"/>
                </a:srgbClr>
              </a:prstShdw>
            </a:effectLst>
          </p:spPr>
          <p:txBody>
            <a:bodyPr wrap="square" lIns="91422" tIns="45712" rIns="91422" bIns="45712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119063" indent="-119063">
                <a:buFont typeface="Wingdings" pitchFamily="2" charset="2"/>
                <a:buNone/>
              </a:pPr>
              <a:r>
                <a:rPr lang="en-US" sz="1000" b="1" dirty="0" smtClean="0">
                  <a:solidFill>
                    <a:srgbClr val="0070C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SSAS</a:t>
              </a:r>
              <a:r>
                <a:rPr lang="en-US" sz="1000" b="1" dirty="0" smtClean="0">
                  <a:solidFill>
                    <a:srgbClr val="00B0F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</a:t>
              </a:r>
              <a:r>
                <a:rPr lang="en-US" sz="1000" dirty="0">
                  <a:solidFill>
                    <a:srgbClr val="00B0F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000" dirty="0" smtClean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SQL </a:t>
              </a:r>
              <a:r>
                <a:rPr lang="en-US" sz="100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Server Analysis </a:t>
              </a:r>
              <a:r>
                <a:rPr lang="en-US" sz="1000" dirty="0" smtClean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Services</a:t>
              </a:r>
              <a:endParaRPr lang="en-US" sz="10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9" name="Text Box 16"/>
            <p:cNvSpPr txBox="1">
              <a:spLocks noChangeArrowheads="1"/>
            </p:cNvSpPr>
            <p:nvPr/>
          </p:nvSpPr>
          <p:spPr bwMode="gray">
            <a:xfrm>
              <a:off x="6069226" y="3891094"/>
              <a:ext cx="2783660" cy="246205"/>
            </a:xfrm>
            <a:prstGeom prst="rect">
              <a:avLst/>
            </a:prstGeom>
            <a:noFill/>
            <a:ln w="12700" cap="rnd" algn="ctr">
              <a:noFill/>
              <a:miter lim="800000"/>
              <a:headEnd/>
              <a:tailEnd/>
            </a:ln>
            <a:effectLst>
              <a:prstShdw prst="shdw17" dist="17961" dir="2700000">
                <a:srgbClr val="004D4D">
                  <a:alpha val="50000"/>
                </a:srgbClr>
              </a:prstShdw>
            </a:effectLst>
          </p:spPr>
          <p:txBody>
            <a:bodyPr wrap="square" lIns="91422" tIns="45712" rIns="91422" bIns="45712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119063" indent="-119063">
                <a:buFont typeface="Wingdings" pitchFamily="2" charset="2"/>
                <a:buNone/>
              </a:pPr>
              <a:r>
                <a:rPr lang="en-US" sz="1000" b="1" dirty="0" smtClean="0">
                  <a:solidFill>
                    <a:srgbClr val="0070C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SSIS</a:t>
              </a:r>
              <a:r>
                <a:rPr lang="en-US" sz="1000" b="1" dirty="0" smtClean="0">
                  <a:solidFill>
                    <a:srgbClr val="00B0F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0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 </a:t>
              </a:r>
              <a:r>
                <a:rPr lang="en-US" sz="1000" dirty="0" smtClean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SQL </a:t>
              </a:r>
              <a:r>
                <a:rPr lang="en-US" sz="100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Server Integration </a:t>
              </a:r>
              <a:r>
                <a:rPr lang="en-US" sz="1000" dirty="0" smtClean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Services</a:t>
              </a:r>
              <a:endParaRPr lang="en-US" sz="10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" name="Text Box 13"/>
            <p:cNvSpPr txBox="1">
              <a:spLocks noChangeArrowheads="1"/>
            </p:cNvSpPr>
            <p:nvPr/>
          </p:nvSpPr>
          <p:spPr bwMode="auto">
            <a:xfrm>
              <a:off x="451685" y="3446237"/>
              <a:ext cx="1828800" cy="30776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22" tIns="45712" rIns="91422" bIns="45712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119063" indent="-119063" algn="ctr">
                <a:buFont typeface="Wingdings" pitchFamily="2" charset="2"/>
                <a:buNone/>
              </a:pPr>
              <a:r>
                <a:rPr lang="en-US" sz="1400" dirty="0" smtClean="0">
                  <a:latin typeface="Calibri" pitchFamily="34" charset="0"/>
                </a:rPr>
                <a:t>Data Warehouse</a:t>
              </a:r>
              <a:endParaRPr lang="en-US" sz="1400" dirty="0">
                <a:latin typeface="Calibri" pitchFamily="34" charset="0"/>
              </a:endParaRPr>
            </a:p>
          </p:txBody>
        </p:sp>
        <p:sp>
          <p:nvSpPr>
            <p:cNvPr id="56" name="Text Box 23"/>
            <p:cNvSpPr txBox="1">
              <a:spLocks noChangeArrowheads="1"/>
            </p:cNvSpPr>
            <p:nvPr/>
          </p:nvSpPr>
          <p:spPr bwMode="auto">
            <a:xfrm>
              <a:off x="455861" y="2218121"/>
              <a:ext cx="1828800" cy="307761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22" tIns="45712" rIns="91422" bIns="45712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119063" indent="-119063" algn="ctr">
                <a:buFont typeface="Wingdings" pitchFamily="2" charset="2"/>
                <a:buNone/>
              </a:pPr>
              <a:r>
                <a:rPr lang="en-US" sz="1400" dirty="0" smtClean="0">
                  <a:latin typeface="Calibri" pitchFamily="34" charset="0"/>
                </a:rPr>
                <a:t>Cube</a:t>
              </a:r>
              <a:endParaRPr lang="en-US" sz="1400" dirty="0">
                <a:latin typeface="Calibri" pitchFamily="34" charset="0"/>
              </a:endParaRPr>
            </a:p>
          </p:txBody>
        </p:sp>
        <p:sp>
          <p:nvSpPr>
            <p:cNvPr id="57" name="Text Box 30"/>
            <p:cNvSpPr txBox="1">
              <a:spLocks noChangeArrowheads="1"/>
            </p:cNvSpPr>
            <p:nvPr/>
          </p:nvSpPr>
          <p:spPr bwMode="auto">
            <a:xfrm>
              <a:off x="451699" y="4353880"/>
              <a:ext cx="1828800" cy="30776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22" tIns="45712" rIns="91422" bIns="45712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119063" indent="-119063" algn="ctr">
                <a:buFont typeface="Wingdings" pitchFamily="2" charset="2"/>
                <a:buNone/>
              </a:pPr>
              <a:r>
                <a:rPr lang="en-US" sz="1400" dirty="0">
                  <a:latin typeface="Calibri" pitchFamily="34" charset="0"/>
                </a:rPr>
                <a:t>Data Sources</a:t>
              </a:r>
            </a:p>
          </p:txBody>
        </p:sp>
        <p:sp>
          <p:nvSpPr>
            <p:cNvPr id="58" name="Text Box 38"/>
            <p:cNvSpPr txBox="1">
              <a:spLocks noChangeArrowheads="1"/>
            </p:cNvSpPr>
            <p:nvPr/>
          </p:nvSpPr>
          <p:spPr bwMode="auto">
            <a:xfrm>
              <a:off x="451699" y="924594"/>
              <a:ext cx="1828786" cy="523204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lIns="91422" tIns="45712" rIns="91422" bIns="45712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119063" indent="-119063" algn="ctr">
                <a:buFont typeface="Wingdings" pitchFamily="2" charset="2"/>
                <a:buNone/>
              </a:pPr>
              <a:r>
                <a:rPr lang="en-US" sz="1400" dirty="0">
                  <a:latin typeface="Calibri" pitchFamily="34" charset="0"/>
                </a:rPr>
                <a:t>Reports, </a:t>
              </a:r>
              <a:r>
                <a:rPr lang="en-US" sz="1400" dirty="0" smtClean="0">
                  <a:latin typeface="Calibri" pitchFamily="34" charset="0"/>
                </a:rPr>
                <a:t>Scorecards and Dashboard</a:t>
              </a:r>
              <a:endParaRPr lang="en-US" sz="1400" dirty="0">
                <a:latin typeface="Calibri" pitchFamily="34" charset="0"/>
              </a:endParaRPr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4284" y="1900077"/>
              <a:ext cx="988296" cy="988296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7684" y="770602"/>
              <a:ext cx="831187" cy="831187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15126" y="3294428"/>
              <a:ext cx="677877" cy="735981"/>
            </a:xfrm>
            <a:prstGeom prst="rect">
              <a:avLst/>
            </a:prstGeom>
          </p:spPr>
        </p:pic>
        <p:sp>
          <p:nvSpPr>
            <p:cNvPr id="62" name="Text Box 21"/>
            <p:cNvSpPr txBox="1">
              <a:spLocks noChangeArrowheads="1"/>
            </p:cNvSpPr>
            <p:nvPr/>
          </p:nvSpPr>
          <p:spPr bwMode="gray">
            <a:xfrm>
              <a:off x="3984528" y="4047164"/>
              <a:ext cx="2514600" cy="274637"/>
            </a:xfrm>
            <a:prstGeom prst="rect">
              <a:avLst/>
            </a:prstGeom>
            <a:noFill/>
            <a:ln w="12700" cap="rnd" algn="ctr">
              <a:noFill/>
              <a:miter lim="800000"/>
              <a:headEnd/>
              <a:tailEnd/>
            </a:ln>
            <a:effectLst>
              <a:prstShdw prst="shdw17" dist="17961" dir="2700000">
                <a:srgbClr val="004D4D">
                  <a:alpha val="50000"/>
                </a:srgbClr>
              </a:prstShdw>
            </a:effectLst>
          </p:spPr>
          <p:txBody>
            <a:bodyPr lIns="91422" tIns="45712" rIns="91422" bIns="45712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119063" indent="-119063">
                <a:buFont typeface="Wingdings" pitchFamily="2" charset="2"/>
                <a:buNone/>
              </a:pPr>
              <a:r>
                <a:rPr lang="en-US" sz="1200" b="1" dirty="0">
                  <a:solidFill>
                    <a:prstClr val="black"/>
                  </a:solidFill>
                </a:rPr>
                <a:t>ETL</a:t>
              </a:r>
              <a:endParaRPr lang="en-US" sz="1200" dirty="0">
                <a:solidFill>
                  <a:prstClr val="black"/>
                </a:solidFill>
              </a:endParaRPr>
            </a:p>
          </p:txBody>
        </p:sp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18755" y="3165905"/>
              <a:ext cx="816137" cy="906819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84682" y="4440487"/>
              <a:ext cx="816884" cy="327543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659845" y="4365424"/>
              <a:ext cx="536256" cy="440983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412125" y="4409210"/>
              <a:ext cx="725954" cy="391295"/>
            </a:xfrm>
            <a:prstGeom prst="rect">
              <a:avLst/>
            </a:prstGeom>
          </p:spPr>
        </p:pic>
        <p:sp>
          <p:nvSpPr>
            <p:cNvPr id="67" name="Right Brace 66"/>
            <p:cNvSpPr/>
            <p:nvPr/>
          </p:nvSpPr>
          <p:spPr>
            <a:xfrm>
              <a:off x="5775616" y="802372"/>
              <a:ext cx="288032" cy="978681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black"/>
                </a:solidFill>
              </a:endParaRPr>
            </a:p>
          </p:txBody>
        </p:sp>
        <p:sp>
          <p:nvSpPr>
            <p:cNvPr id="68" name="Right Brace 67"/>
            <p:cNvSpPr/>
            <p:nvPr/>
          </p:nvSpPr>
          <p:spPr>
            <a:xfrm>
              <a:off x="5775616" y="2079207"/>
              <a:ext cx="288032" cy="978681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black"/>
                </a:solidFill>
              </a:endParaRPr>
            </a:p>
          </p:txBody>
        </p:sp>
        <p:sp>
          <p:nvSpPr>
            <p:cNvPr id="69" name="Right Brace 68"/>
            <p:cNvSpPr/>
            <p:nvPr/>
          </p:nvSpPr>
          <p:spPr>
            <a:xfrm>
              <a:off x="5781194" y="3557823"/>
              <a:ext cx="288032" cy="978681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black"/>
                </a:solidFill>
              </a:endParaRPr>
            </a:p>
          </p:txBody>
        </p:sp>
        <p:sp>
          <p:nvSpPr>
            <p:cNvPr id="70" name="Up Arrow 69"/>
            <p:cNvSpPr/>
            <p:nvPr/>
          </p:nvSpPr>
          <p:spPr>
            <a:xfrm>
              <a:off x="3869507" y="4033066"/>
              <a:ext cx="188063" cy="264855"/>
            </a:xfrm>
            <a:prstGeom prst="upArrow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1" name="Up Arrow 70"/>
            <p:cNvSpPr/>
            <p:nvPr/>
          </p:nvSpPr>
          <p:spPr>
            <a:xfrm>
              <a:off x="3853785" y="2816762"/>
              <a:ext cx="188063" cy="387775"/>
            </a:xfrm>
            <a:prstGeom prst="upArrow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Up Arrow 71"/>
            <p:cNvSpPr/>
            <p:nvPr/>
          </p:nvSpPr>
          <p:spPr>
            <a:xfrm rot="20157069">
              <a:off x="3436568" y="1598693"/>
              <a:ext cx="206869" cy="469208"/>
            </a:xfrm>
            <a:prstGeom prst="upArrow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3" name="Up Arrow 72"/>
            <p:cNvSpPr/>
            <p:nvPr/>
          </p:nvSpPr>
          <p:spPr>
            <a:xfrm rot="2311874">
              <a:off x="4219491" y="1602837"/>
              <a:ext cx="206869" cy="516129"/>
            </a:xfrm>
            <a:prstGeom prst="upArrow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4" name="Up Arrow 73"/>
            <p:cNvSpPr/>
            <p:nvPr/>
          </p:nvSpPr>
          <p:spPr>
            <a:xfrm>
              <a:off x="4771274" y="1498110"/>
              <a:ext cx="106157" cy="1781821"/>
            </a:xfrm>
            <a:prstGeom prst="upArrow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5" name="Text Box 21"/>
            <p:cNvSpPr txBox="1">
              <a:spLocks noChangeArrowheads="1"/>
            </p:cNvSpPr>
            <p:nvPr/>
          </p:nvSpPr>
          <p:spPr bwMode="gray">
            <a:xfrm>
              <a:off x="5172725" y="3374699"/>
              <a:ext cx="607552" cy="369316"/>
            </a:xfrm>
            <a:prstGeom prst="rect">
              <a:avLst/>
            </a:prstGeom>
            <a:noFill/>
            <a:ln w="12700" cap="rnd" algn="ctr">
              <a:noFill/>
              <a:miter lim="800000"/>
              <a:headEnd/>
              <a:tailEnd/>
            </a:ln>
            <a:effectLst>
              <a:prstShdw prst="shdw17" dist="17961" dir="2700000">
                <a:srgbClr val="004D4D">
                  <a:alpha val="50000"/>
                </a:srgbClr>
              </a:prstShdw>
            </a:effectLst>
          </p:spPr>
          <p:txBody>
            <a:bodyPr wrap="square" lIns="91422" tIns="45712" rIns="91422" bIns="45712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119063" indent="-119063" algn="ctr">
                <a:buFont typeface="Wingdings" pitchFamily="2" charset="2"/>
                <a:buNone/>
              </a:pPr>
              <a:r>
                <a:rPr lang="en-US" sz="900" b="1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SQL </a:t>
              </a:r>
              <a:endParaRPr lang="en-US" sz="900" b="1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119063" indent="-119063" algn="ctr">
                <a:buFont typeface="Wingdings" pitchFamily="2" charset="2"/>
                <a:buNone/>
              </a:pPr>
              <a:r>
                <a:rPr lang="en-US" sz="900" b="1" dirty="0" smtClean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Server </a:t>
              </a:r>
            </a:p>
          </p:txBody>
        </p:sp>
        <p:sp>
          <p:nvSpPr>
            <p:cNvPr id="76" name="Text Box 22"/>
            <p:cNvSpPr txBox="1">
              <a:spLocks noChangeArrowheads="1"/>
            </p:cNvSpPr>
            <p:nvPr/>
          </p:nvSpPr>
          <p:spPr bwMode="gray">
            <a:xfrm>
              <a:off x="4988189" y="4382811"/>
              <a:ext cx="859528" cy="369316"/>
            </a:xfrm>
            <a:prstGeom prst="rect">
              <a:avLst/>
            </a:prstGeom>
            <a:noFill/>
            <a:ln w="12700" cap="rnd" algn="ctr">
              <a:noFill/>
              <a:miter lim="800000"/>
              <a:headEnd/>
              <a:tailEnd/>
            </a:ln>
            <a:effectLst>
              <a:prstShdw prst="shdw17" dist="17961" dir="2700000">
                <a:srgbClr val="004D4D">
                  <a:alpha val="50000"/>
                </a:srgbClr>
              </a:prstShdw>
            </a:effectLst>
          </p:spPr>
          <p:txBody>
            <a:bodyPr wrap="square" lIns="91422" tIns="45712" rIns="91422" bIns="45712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119063" indent="-119063" algn="ctr">
                <a:buFont typeface="Wingdings" pitchFamily="2" charset="2"/>
                <a:buNone/>
              </a:pPr>
              <a:r>
                <a:rPr lang="en-US" sz="900" b="1" dirty="0" smtClean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Databases</a:t>
              </a:r>
              <a:r>
                <a:rPr lang="en-US" sz="900" b="1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endParaRPr lang="en-US" sz="900" b="1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119063" indent="-119063" algn="ctr">
                <a:buFont typeface="Wingdings" pitchFamily="2" charset="2"/>
                <a:buNone/>
              </a:pPr>
              <a:r>
                <a:rPr lang="en-US" sz="900" b="1" dirty="0" smtClean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&amp; Files </a:t>
              </a:r>
              <a:endParaRPr lang="en-US" sz="9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7" name="Text Box 22"/>
            <p:cNvSpPr txBox="1">
              <a:spLocks noChangeArrowheads="1"/>
            </p:cNvSpPr>
            <p:nvPr/>
          </p:nvSpPr>
          <p:spPr bwMode="gray">
            <a:xfrm>
              <a:off x="5019796" y="1256728"/>
              <a:ext cx="2514600" cy="230816"/>
            </a:xfrm>
            <a:prstGeom prst="rect">
              <a:avLst/>
            </a:prstGeom>
            <a:noFill/>
            <a:ln w="12700" cap="rnd" algn="ctr">
              <a:noFill/>
              <a:miter lim="800000"/>
              <a:headEnd/>
              <a:tailEnd/>
            </a:ln>
            <a:effectLst>
              <a:prstShdw prst="shdw17" dist="17961" dir="2700000">
                <a:srgbClr val="004D4D">
                  <a:alpha val="50000"/>
                </a:srgbClr>
              </a:prstShdw>
            </a:effectLst>
          </p:spPr>
          <p:txBody>
            <a:bodyPr lIns="91422" tIns="45712" rIns="91422" bIns="45712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119063" indent="-119063">
                <a:buFont typeface="Wingdings" pitchFamily="2" charset="2"/>
                <a:buNone/>
              </a:pPr>
              <a:r>
                <a:rPr lang="en-US" sz="900" b="1" dirty="0" smtClean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Excel</a:t>
              </a:r>
              <a:endParaRPr lang="en-US" sz="9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008524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AutoShape 4" descr="https://encrypted-tbn1.gstatic.com/images?q=tbn:ANd9GcTQSFcPrZNm5CIwfVS1XbuRXn7MUFAftYh6hQnDwIbhrQS7-NThtnFwU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177942"/>
            <a:ext cx="308186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600" dirty="0" smtClean="0">
                <a:solidFill>
                  <a:srgbClr val="262626"/>
                </a:solidFill>
              </a:rPr>
              <a:t>Microsoft BI Platform</a:t>
            </a:r>
            <a:endParaRPr lang="en-IN" sz="2600" dirty="0">
              <a:solidFill>
                <a:srgbClr val="262626"/>
              </a:solidFill>
            </a:endParaRPr>
          </a:p>
        </p:txBody>
      </p:sp>
      <p:pic>
        <p:nvPicPr>
          <p:cNvPr id="46" name="Picture 7" descr="edureka logol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2286867" y="868949"/>
            <a:ext cx="4680520" cy="3907745"/>
            <a:chOff x="2286867" y="868949"/>
            <a:chExt cx="4680520" cy="3907745"/>
          </a:xfrm>
        </p:grpSpPr>
        <p:sp>
          <p:nvSpPr>
            <p:cNvPr id="75" name="Rectangle 74"/>
            <p:cNvSpPr/>
            <p:nvPr/>
          </p:nvSpPr>
          <p:spPr>
            <a:xfrm>
              <a:off x="2286867" y="2885173"/>
              <a:ext cx="4680520" cy="1224136"/>
            </a:xfrm>
            <a:prstGeom prst="rect">
              <a:avLst/>
            </a:prstGeom>
            <a:gradFill>
              <a:gsLst>
                <a:gs pos="0">
                  <a:schemeClr val="accent6">
                    <a:tint val="50000"/>
                    <a:satMod val="300000"/>
                  </a:schemeClr>
                </a:gs>
                <a:gs pos="84000">
                  <a:schemeClr val="accent6">
                    <a:tint val="37000"/>
                    <a:satMod val="300000"/>
                  </a:schemeClr>
                </a:gs>
                <a:gs pos="100000">
                  <a:schemeClr val="accent6">
                    <a:tint val="15000"/>
                    <a:satMod val="350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black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286867" y="2165093"/>
              <a:ext cx="4680520" cy="64807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black"/>
                </a:solidFill>
              </a:endParaRPr>
            </a:p>
          </p:txBody>
        </p:sp>
        <p:sp>
          <p:nvSpPr>
            <p:cNvPr id="77" name="Round Same Side Corner Rectangle 76"/>
            <p:cNvSpPr/>
            <p:nvPr/>
          </p:nvSpPr>
          <p:spPr>
            <a:xfrm>
              <a:off x="2286867" y="868949"/>
              <a:ext cx="4680520" cy="1224136"/>
            </a:xfrm>
            <a:prstGeom prst="round2SameRect">
              <a:avLst/>
            </a:prstGeom>
            <a:gradFill>
              <a:gsLst>
                <a:gs pos="0">
                  <a:schemeClr val="accent6">
                    <a:tint val="50000"/>
                    <a:satMod val="300000"/>
                  </a:schemeClr>
                </a:gs>
                <a:gs pos="58000">
                  <a:schemeClr val="accent6">
                    <a:tint val="37000"/>
                    <a:satMod val="300000"/>
                  </a:schemeClr>
                </a:gs>
                <a:gs pos="100000">
                  <a:schemeClr val="accent6">
                    <a:tint val="15000"/>
                    <a:satMod val="350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black"/>
                </a:solidFill>
              </a:endParaRPr>
            </a:p>
          </p:txBody>
        </p:sp>
        <p:sp>
          <p:nvSpPr>
            <p:cNvPr id="78" name="Rounded Rectangle 77"/>
            <p:cNvSpPr/>
            <p:nvPr/>
          </p:nvSpPr>
          <p:spPr>
            <a:xfrm>
              <a:off x="2394879" y="3137201"/>
              <a:ext cx="4464496" cy="900100"/>
            </a:xfrm>
            <a:prstGeom prst="roundRect">
              <a:avLst/>
            </a:prstGeom>
            <a:gradFill>
              <a:gsLst>
                <a:gs pos="0">
                  <a:srgbClr val="4BACC6"/>
                </a:gs>
                <a:gs pos="100000">
                  <a:schemeClr val="accent5">
                    <a:lumMod val="60000"/>
                    <a:lumOff val="40000"/>
                  </a:schemeClr>
                </a:gs>
                <a:gs pos="100000">
                  <a:schemeClr val="accent6">
                    <a:tint val="15000"/>
                    <a:satMod val="350000"/>
                  </a:schemeClr>
                </a:gs>
              </a:gsLst>
              <a:lin ang="16200000" scaled="1"/>
            </a:gra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800" b="1" dirty="0">
                <a:solidFill>
                  <a:prstClr val="white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cxnSp>
          <p:nvCxnSpPr>
            <p:cNvPr id="79" name="Straight Connector 78"/>
            <p:cNvCxnSpPr>
              <a:stCxn id="78" idx="0"/>
              <a:endCxn id="78" idx="2"/>
            </p:cNvCxnSpPr>
            <p:nvPr/>
          </p:nvCxnSpPr>
          <p:spPr>
            <a:xfrm>
              <a:off x="4627127" y="3137201"/>
              <a:ext cx="0" cy="9001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78" idx="1"/>
              <a:endCxn id="78" idx="3"/>
            </p:cNvCxnSpPr>
            <p:nvPr/>
          </p:nvCxnSpPr>
          <p:spPr>
            <a:xfrm>
              <a:off x="2394879" y="3587251"/>
              <a:ext cx="446449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81" name="Rectangle 80"/>
            <p:cNvSpPr/>
            <p:nvPr/>
          </p:nvSpPr>
          <p:spPr>
            <a:xfrm>
              <a:off x="2394879" y="2435123"/>
              <a:ext cx="2232248" cy="306065"/>
            </a:xfrm>
            <a:prstGeom prst="rect">
              <a:avLst/>
            </a:prstGeom>
            <a:gradFill>
              <a:gsLst>
                <a:gs pos="0">
                  <a:srgbClr val="4BACC6"/>
                </a:gs>
                <a:gs pos="100000">
                  <a:schemeClr val="accent5">
                    <a:lumMod val="60000"/>
                    <a:lumOff val="40000"/>
                  </a:schemeClr>
                </a:gs>
                <a:gs pos="100000">
                  <a:schemeClr val="accent6">
                    <a:tint val="15000"/>
                    <a:satMod val="350000"/>
                  </a:schemeClr>
                </a:gs>
              </a:gsLst>
              <a:lin ang="16200000" scaled="1"/>
            </a:gra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dirty="0">
                  <a:solidFill>
                    <a:prstClr val="white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Excel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4627127" y="2435123"/>
              <a:ext cx="2232248" cy="306836"/>
            </a:xfrm>
            <a:prstGeom prst="rect">
              <a:avLst/>
            </a:prstGeom>
            <a:gradFill>
              <a:gsLst>
                <a:gs pos="0">
                  <a:srgbClr val="4BACC6"/>
                </a:gs>
                <a:gs pos="100000">
                  <a:schemeClr val="accent5">
                    <a:lumMod val="60000"/>
                    <a:lumOff val="40000"/>
                  </a:schemeClr>
                </a:gs>
                <a:gs pos="100000">
                  <a:schemeClr val="accent6">
                    <a:tint val="15000"/>
                    <a:satMod val="350000"/>
                  </a:schemeClr>
                </a:gs>
              </a:gsLst>
              <a:lin ang="16200000" scaled="1"/>
            </a:gra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dirty="0">
                  <a:solidFill>
                    <a:prstClr val="white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Performance Point</a:t>
              </a:r>
            </a:p>
          </p:txBody>
        </p:sp>
        <p:sp>
          <p:nvSpPr>
            <p:cNvPr id="53" name="Can 52"/>
            <p:cNvSpPr/>
            <p:nvPr/>
          </p:nvSpPr>
          <p:spPr>
            <a:xfrm>
              <a:off x="2570409" y="4344646"/>
              <a:ext cx="792088" cy="432048"/>
            </a:xfrm>
            <a:prstGeom prst="can">
              <a:avLst/>
            </a:prstGeom>
            <a:gradFill>
              <a:gsLst>
                <a:gs pos="0">
                  <a:schemeClr val="accent6">
                    <a:tint val="50000"/>
                    <a:satMod val="300000"/>
                  </a:schemeClr>
                </a:gs>
                <a:gs pos="69000">
                  <a:schemeClr val="accent6">
                    <a:tint val="37000"/>
                    <a:satMod val="300000"/>
                  </a:schemeClr>
                </a:gs>
                <a:gs pos="100000">
                  <a:schemeClr val="accent6">
                    <a:tint val="15000"/>
                    <a:satMod val="350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black"/>
                </a:solidFill>
              </a:endParaRPr>
            </a:p>
          </p:txBody>
        </p:sp>
        <p:sp>
          <p:nvSpPr>
            <p:cNvPr id="54" name="Can 53"/>
            <p:cNvSpPr/>
            <p:nvPr/>
          </p:nvSpPr>
          <p:spPr>
            <a:xfrm>
              <a:off x="6067287" y="4344646"/>
              <a:ext cx="792088" cy="432048"/>
            </a:xfrm>
            <a:prstGeom prst="can">
              <a:avLst/>
            </a:prstGeom>
            <a:gradFill>
              <a:gsLst>
                <a:gs pos="0">
                  <a:schemeClr val="accent6">
                    <a:tint val="50000"/>
                    <a:satMod val="300000"/>
                  </a:schemeClr>
                </a:gs>
                <a:gs pos="69000">
                  <a:schemeClr val="accent6">
                    <a:tint val="37000"/>
                    <a:satMod val="300000"/>
                  </a:schemeClr>
                </a:gs>
                <a:gs pos="100000">
                  <a:schemeClr val="accent6">
                    <a:tint val="15000"/>
                    <a:satMod val="350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black"/>
                </a:solidFill>
              </a:endParaRPr>
            </a:p>
          </p:txBody>
        </p:sp>
        <p:sp>
          <p:nvSpPr>
            <p:cNvPr id="55" name="Can 54"/>
            <p:cNvSpPr/>
            <p:nvPr/>
          </p:nvSpPr>
          <p:spPr>
            <a:xfrm>
              <a:off x="3727027" y="4344646"/>
              <a:ext cx="792088" cy="432048"/>
            </a:xfrm>
            <a:prstGeom prst="can">
              <a:avLst/>
            </a:prstGeom>
            <a:gradFill>
              <a:gsLst>
                <a:gs pos="0">
                  <a:schemeClr val="accent6">
                    <a:tint val="50000"/>
                    <a:satMod val="300000"/>
                  </a:schemeClr>
                </a:gs>
                <a:gs pos="69000">
                  <a:schemeClr val="accent6">
                    <a:tint val="37000"/>
                    <a:satMod val="300000"/>
                  </a:schemeClr>
                </a:gs>
                <a:gs pos="100000">
                  <a:schemeClr val="accent6">
                    <a:tint val="15000"/>
                    <a:satMod val="350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black"/>
                </a:solidFill>
              </a:endParaRPr>
            </a:p>
          </p:txBody>
        </p:sp>
        <p:sp>
          <p:nvSpPr>
            <p:cNvPr id="56" name="Can 55"/>
            <p:cNvSpPr/>
            <p:nvPr/>
          </p:nvSpPr>
          <p:spPr>
            <a:xfrm>
              <a:off x="4978417" y="4344646"/>
              <a:ext cx="792088" cy="432048"/>
            </a:xfrm>
            <a:prstGeom prst="can">
              <a:avLst/>
            </a:prstGeom>
            <a:gradFill>
              <a:gsLst>
                <a:gs pos="0">
                  <a:schemeClr val="accent6">
                    <a:tint val="50000"/>
                    <a:satMod val="300000"/>
                  </a:schemeClr>
                </a:gs>
                <a:gs pos="69000">
                  <a:schemeClr val="accent6">
                    <a:tint val="37000"/>
                    <a:satMod val="300000"/>
                  </a:schemeClr>
                </a:gs>
                <a:gs pos="100000">
                  <a:schemeClr val="accent6">
                    <a:tint val="15000"/>
                    <a:satMod val="350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black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536650" y="3198541"/>
              <a:ext cx="19487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dirty="0" smtClean="0">
                  <a:solidFill>
                    <a:prstClr val="white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Analysis Services</a:t>
              </a:r>
              <a:endParaRPr lang="en-IN" sz="1200" dirty="0">
                <a:solidFill>
                  <a:prstClr val="white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618377" y="3653229"/>
              <a:ext cx="22799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dirty="0" smtClean="0">
                  <a:solidFill>
                    <a:prstClr val="white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Database Management</a:t>
              </a:r>
              <a:endParaRPr lang="en-IN" sz="1200" dirty="0">
                <a:solidFill>
                  <a:prstClr val="white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303746" y="3643372"/>
              <a:ext cx="24145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dirty="0" smtClean="0">
                  <a:solidFill>
                    <a:prstClr val="white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Integration Services</a:t>
              </a:r>
              <a:endParaRPr lang="en-IN" sz="1200" dirty="0">
                <a:solidFill>
                  <a:prstClr val="white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768898" y="3198541"/>
              <a:ext cx="19487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dirty="0" smtClean="0">
                  <a:solidFill>
                    <a:prstClr val="white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Reporting Services</a:t>
              </a:r>
              <a:endParaRPr lang="en-IN" sz="1200" dirty="0">
                <a:solidFill>
                  <a:prstClr val="white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572438" y="4480899"/>
              <a:ext cx="79005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100" dirty="0" smtClean="0">
                  <a:solidFill>
                    <a:prstClr val="black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Dynamics</a:t>
              </a:r>
              <a:endParaRPr lang="en-IN" sz="11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094526" y="4478288"/>
              <a:ext cx="79005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100" dirty="0" smtClean="0">
                  <a:solidFill>
                    <a:prstClr val="black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Seibel</a:t>
              </a:r>
              <a:endParaRPr lang="en-IN" sz="11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996419" y="4478288"/>
              <a:ext cx="79005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100" dirty="0" smtClean="0">
                  <a:solidFill>
                    <a:prstClr val="black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SAP</a:t>
              </a:r>
              <a:endParaRPr lang="en-IN" sz="11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718347" y="4486464"/>
              <a:ext cx="79005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100" dirty="0" smtClean="0">
                  <a:solidFill>
                    <a:prstClr val="black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Oracle</a:t>
              </a:r>
              <a:endParaRPr lang="en-IN" sz="11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4267087" y="3457387"/>
              <a:ext cx="729332" cy="19584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200" dirty="0" smtClean="0">
                  <a:solidFill>
                    <a:prstClr val="black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SQL</a:t>
              </a:r>
              <a:endParaRPr lang="en-IN" sz="12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6" name="Up Arrow 65"/>
            <p:cNvSpPr/>
            <p:nvPr/>
          </p:nvSpPr>
          <p:spPr>
            <a:xfrm>
              <a:off x="2874405" y="4129646"/>
              <a:ext cx="186124" cy="163329"/>
            </a:xfrm>
            <a:prstGeom prst="up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black"/>
                </a:solidFill>
              </a:endParaRPr>
            </a:p>
          </p:txBody>
        </p:sp>
        <p:sp>
          <p:nvSpPr>
            <p:cNvPr id="67" name="Up Arrow 66"/>
            <p:cNvSpPr/>
            <p:nvPr/>
          </p:nvSpPr>
          <p:spPr>
            <a:xfrm>
              <a:off x="6370269" y="4148452"/>
              <a:ext cx="186124" cy="163329"/>
            </a:xfrm>
            <a:prstGeom prst="up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black"/>
                </a:solidFill>
              </a:endParaRPr>
            </a:p>
          </p:txBody>
        </p:sp>
        <p:sp>
          <p:nvSpPr>
            <p:cNvPr id="68" name="Up Arrow 67"/>
            <p:cNvSpPr/>
            <p:nvPr/>
          </p:nvSpPr>
          <p:spPr>
            <a:xfrm>
              <a:off x="5276186" y="4129645"/>
              <a:ext cx="186124" cy="163329"/>
            </a:xfrm>
            <a:prstGeom prst="up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black"/>
                </a:solidFill>
              </a:endParaRPr>
            </a:p>
          </p:txBody>
        </p:sp>
        <p:sp>
          <p:nvSpPr>
            <p:cNvPr id="69" name="Up Arrow 68"/>
            <p:cNvSpPr/>
            <p:nvPr/>
          </p:nvSpPr>
          <p:spPr>
            <a:xfrm>
              <a:off x="4020314" y="4148451"/>
              <a:ext cx="186124" cy="163329"/>
            </a:xfrm>
            <a:prstGeom prst="up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black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2422886" y="2157527"/>
              <a:ext cx="44499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dirty="0" smtClean="0">
                  <a:solidFill>
                    <a:prstClr val="black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End User Tools and Performance Management</a:t>
              </a:r>
              <a:endParaRPr lang="en-IN" sz="12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409406" y="2861085"/>
              <a:ext cx="44499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dirty="0" smtClean="0">
                  <a:solidFill>
                    <a:prstClr val="black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Business Intelligence Platform</a:t>
              </a:r>
              <a:endParaRPr lang="en-IN" sz="12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402142" y="1440643"/>
              <a:ext cx="44499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dirty="0" smtClean="0">
                  <a:solidFill>
                    <a:prstClr val="black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Delivery</a:t>
              </a:r>
              <a:endParaRPr lang="en-IN" sz="12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448325" y="1171427"/>
              <a:ext cx="44499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dirty="0" smtClean="0">
                  <a:solidFill>
                    <a:prstClr val="black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Share Point Server</a:t>
              </a:r>
              <a:endParaRPr lang="en-IN" sz="12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380897" y="921223"/>
              <a:ext cx="44499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b="1" dirty="0" smtClean="0">
                  <a:solidFill>
                    <a:prstClr val="black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Search 	            Collaboration 	 Content Management</a:t>
              </a:r>
              <a:endParaRPr lang="en-IN" sz="1000" b="1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2380897" y="1719370"/>
              <a:ext cx="4534420" cy="276848"/>
              <a:chOff x="2380897" y="1719370"/>
              <a:chExt cx="4534420" cy="276848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3129360" y="1725208"/>
                <a:ext cx="756084" cy="270030"/>
              </a:xfrm>
              <a:prstGeom prst="rect">
                <a:avLst/>
              </a:prstGeom>
              <a:gradFill>
                <a:gsLst>
                  <a:gs pos="0">
                    <a:srgbClr val="4BACC6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  <a:gs pos="100000">
                    <a:schemeClr val="accent6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800" b="1" dirty="0">
                    <a:solidFill>
                      <a:prstClr val="white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Reports</a:t>
                </a: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865988" y="1726188"/>
                <a:ext cx="756084" cy="270030"/>
              </a:xfrm>
              <a:prstGeom prst="rect">
                <a:avLst/>
              </a:prstGeom>
              <a:gradFill>
                <a:gsLst>
                  <a:gs pos="0">
                    <a:srgbClr val="4BACC6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  <a:gs pos="100000">
                    <a:schemeClr val="accent6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800" b="1" dirty="0">
                    <a:solidFill>
                      <a:prstClr val="white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Reports</a:t>
                </a:r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633907" y="1726188"/>
                <a:ext cx="756084" cy="270030"/>
              </a:xfrm>
              <a:prstGeom prst="rect">
                <a:avLst/>
              </a:prstGeom>
              <a:gradFill>
                <a:gsLst>
                  <a:gs pos="0">
                    <a:srgbClr val="4BACC6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  <a:gs pos="100000">
                    <a:schemeClr val="accent6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800" b="1" dirty="0">
                    <a:solidFill>
                      <a:prstClr val="white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Reports</a:t>
                </a: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403149" y="1726188"/>
                <a:ext cx="756084" cy="270030"/>
              </a:xfrm>
              <a:prstGeom prst="rect">
                <a:avLst/>
              </a:prstGeom>
              <a:gradFill>
                <a:gsLst>
                  <a:gs pos="0">
                    <a:srgbClr val="4BACC6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  <a:gs pos="100000">
                    <a:schemeClr val="accent6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800" b="1" dirty="0">
                    <a:solidFill>
                      <a:prstClr val="white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Reports</a:t>
                </a:r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6159233" y="1726188"/>
                <a:ext cx="756084" cy="270030"/>
              </a:xfrm>
              <a:prstGeom prst="rect">
                <a:avLst/>
              </a:prstGeom>
              <a:gradFill>
                <a:gsLst>
                  <a:gs pos="0">
                    <a:srgbClr val="4BACC6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  <a:gs pos="100000">
                    <a:schemeClr val="accent6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800" b="1" dirty="0">
                    <a:solidFill>
                      <a:prstClr val="white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Reports</a:t>
                </a: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2380897" y="1719370"/>
                <a:ext cx="756084" cy="270030"/>
              </a:xfrm>
              <a:prstGeom prst="rect">
                <a:avLst/>
              </a:prstGeom>
              <a:gradFill>
                <a:gsLst>
                  <a:gs pos="0">
                    <a:srgbClr val="4BACC6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  <a:gs pos="100000">
                    <a:schemeClr val="accent6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800" b="1" dirty="0">
                    <a:solidFill>
                      <a:prstClr val="white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Reports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307534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AutoShape 4" descr="https://encrypted-tbn1.gstatic.com/images?q=tbn:ANd9GcTQSFcPrZNm5CIwfVS1XbuRXn7MUFAftYh6hQnDwIbhrQS7-NThtnFwU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177942"/>
            <a:ext cx="308186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600" dirty="0" smtClean="0">
                <a:solidFill>
                  <a:srgbClr val="262626"/>
                </a:solidFill>
              </a:rPr>
              <a:t>Microsoft BI Platform</a:t>
            </a:r>
            <a:endParaRPr lang="en-IN" sz="2600" dirty="0">
              <a:solidFill>
                <a:srgbClr val="262626"/>
              </a:solidFill>
            </a:endParaRPr>
          </a:p>
        </p:txBody>
      </p:sp>
      <p:pic>
        <p:nvPicPr>
          <p:cNvPr id="46" name="Picture 7" descr="edureka logol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Rectangle 49"/>
          <p:cNvSpPr/>
          <p:nvPr/>
        </p:nvSpPr>
        <p:spPr>
          <a:xfrm>
            <a:off x="1800366" y="2862993"/>
            <a:ext cx="5653522" cy="1301717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black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2286867" y="868949"/>
            <a:ext cx="4680520" cy="3907745"/>
            <a:chOff x="2286867" y="868949"/>
            <a:chExt cx="4680520" cy="3907745"/>
          </a:xfrm>
        </p:grpSpPr>
        <p:sp>
          <p:nvSpPr>
            <p:cNvPr id="45" name="Rectangle 44"/>
            <p:cNvSpPr/>
            <p:nvPr/>
          </p:nvSpPr>
          <p:spPr>
            <a:xfrm>
              <a:off x="2286867" y="2885173"/>
              <a:ext cx="4680520" cy="1224136"/>
            </a:xfrm>
            <a:prstGeom prst="rect">
              <a:avLst/>
            </a:prstGeom>
            <a:gradFill>
              <a:gsLst>
                <a:gs pos="0">
                  <a:schemeClr val="accent6">
                    <a:tint val="50000"/>
                    <a:satMod val="300000"/>
                  </a:schemeClr>
                </a:gs>
                <a:gs pos="84000">
                  <a:schemeClr val="accent6">
                    <a:tint val="37000"/>
                    <a:satMod val="300000"/>
                  </a:schemeClr>
                </a:gs>
                <a:gs pos="100000">
                  <a:schemeClr val="accent6">
                    <a:tint val="15000"/>
                    <a:satMod val="350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black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286867" y="2165093"/>
              <a:ext cx="4680520" cy="64807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black"/>
                </a:solidFill>
              </a:endParaRPr>
            </a:p>
          </p:txBody>
        </p:sp>
        <p:sp>
          <p:nvSpPr>
            <p:cNvPr id="48" name="Round Same Side Corner Rectangle 47"/>
            <p:cNvSpPr/>
            <p:nvPr/>
          </p:nvSpPr>
          <p:spPr>
            <a:xfrm>
              <a:off x="2286867" y="868949"/>
              <a:ext cx="4680520" cy="1224136"/>
            </a:xfrm>
            <a:prstGeom prst="round2SameRect">
              <a:avLst/>
            </a:prstGeom>
            <a:gradFill>
              <a:gsLst>
                <a:gs pos="0">
                  <a:schemeClr val="accent6">
                    <a:tint val="50000"/>
                    <a:satMod val="300000"/>
                  </a:schemeClr>
                </a:gs>
                <a:gs pos="58000">
                  <a:schemeClr val="accent6">
                    <a:tint val="37000"/>
                    <a:satMod val="300000"/>
                  </a:schemeClr>
                </a:gs>
                <a:gs pos="100000">
                  <a:schemeClr val="accent6">
                    <a:tint val="15000"/>
                    <a:satMod val="350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black"/>
                </a:solidFill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2394879" y="3137201"/>
              <a:ext cx="4464496" cy="900100"/>
            </a:xfrm>
            <a:prstGeom prst="roundRect">
              <a:avLst/>
            </a:prstGeom>
            <a:gradFill>
              <a:gsLst>
                <a:gs pos="0">
                  <a:srgbClr val="4BACC6"/>
                </a:gs>
                <a:gs pos="100000">
                  <a:schemeClr val="accent5">
                    <a:lumMod val="60000"/>
                    <a:lumOff val="40000"/>
                  </a:schemeClr>
                </a:gs>
                <a:gs pos="100000">
                  <a:schemeClr val="accent6">
                    <a:tint val="15000"/>
                    <a:satMod val="350000"/>
                  </a:schemeClr>
                </a:gs>
              </a:gsLst>
              <a:lin ang="16200000" scaled="1"/>
            </a:gra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800" b="1" dirty="0">
                <a:solidFill>
                  <a:prstClr val="white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cxnSp>
          <p:nvCxnSpPr>
            <p:cNvPr id="51" name="Straight Connector 50"/>
            <p:cNvCxnSpPr>
              <a:stCxn id="49" idx="0"/>
              <a:endCxn id="49" idx="2"/>
            </p:cNvCxnSpPr>
            <p:nvPr/>
          </p:nvCxnSpPr>
          <p:spPr>
            <a:xfrm>
              <a:off x="4627127" y="3137201"/>
              <a:ext cx="0" cy="9001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49" idx="1"/>
              <a:endCxn id="49" idx="3"/>
            </p:cNvCxnSpPr>
            <p:nvPr/>
          </p:nvCxnSpPr>
          <p:spPr>
            <a:xfrm>
              <a:off x="2394879" y="3587251"/>
              <a:ext cx="446449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91" name="Rectangle 90"/>
            <p:cNvSpPr/>
            <p:nvPr/>
          </p:nvSpPr>
          <p:spPr>
            <a:xfrm>
              <a:off x="2394879" y="2435123"/>
              <a:ext cx="2232248" cy="306065"/>
            </a:xfrm>
            <a:prstGeom prst="rect">
              <a:avLst/>
            </a:prstGeom>
            <a:gradFill>
              <a:gsLst>
                <a:gs pos="0">
                  <a:srgbClr val="4BACC6"/>
                </a:gs>
                <a:gs pos="100000">
                  <a:schemeClr val="accent5">
                    <a:lumMod val="60000"/>
                    <a:lumOff val="40000"/>
                  </a:schemeClr>
                </a:gs>
                <a:gs pos="100000">
                  <a:schemeClr val="accent6">
                    <a:tint val="15000"/>
                    <a:satMod val="350000"/>
                  </a:schemeClr>
                </a:gs>
              </a:gsLst>
              <a:lin ang="16200000" scaled="1"/>
            </a:gra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dirty="0">
                  <a:solidFill>
                    <a:prstClr val="white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Excel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627127" y="2435123"/>
              <a:ext cx="2232248" cy="306836"/>
            </a:xfrm>
            <a:prstGeom prst="rect">
              <a:avLst/>
            </a:prstGeom>
            <a:gradFill>
              <a:gsLst>
                <a:gs pos="0">
                  <a:srgbClr val="4BACC6"/>
                </a:gs>
                <a:gs pos="100000">
                  <a:schemeClr val="accent5">
                    <a:lumMod val="60000"/>
                    <a:lumOff val="40000"/>
                  </a:schemeClr>
                </a:gs>
                <a:gs pos="100000">
                  <a:schemeClr val="accent6">
                    <a:tint val="15000"/>
                    <a:satMod val="350000"/>
                  </a:schemeClr>
                </a:gs>
              </a:gsLst>
              <a:lin ang="16200000" scaled="1"/>
            </a:gra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dirty="0">
                  <a:solidFill>
                    <a:prstClr val="white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Performance Point</a:t>
              </a:r>
            </a:p>
          </p:txBody>
        </p:sp>
        <p:sp>
          <p:nvSpPr>
            <p:cNvPr id="93" name="Can 92"/>
            <p:cNvSpPr/>
            <p:nvPr/>
          </p:nvSpPr>
          <p:spPr>
            <a:xfrm>
              <a:off x="2570409" y="4344646"/>
              <a:ext cx="792088" cy="432048"/>
            </a:xfrm>
            <a:prstGeom prst="can">
              <a:avLst/>
            </a:prstGeom>
            <a:gradFill>
              <a:gsLst>
                <a:gs pos="0">
                  <a:schemeClr val="accent6">
                    <a:tint val="50000"/>
                    <a:satMod val="300000"/>
                  </a:schemeClr>
                </a:gs>
                <a:gs pos="69000">
                  <a:schemeClr val="accent6">
                    <a:tint val="37000"/>
                    <a:satMod val="300000"/>
                  </a:schemeClr>
                </a:gs>
                <a:gs pos="100000">
                  <a:schemeClr val="accent6">
                    <a:tint val="15000"/>
                    <a:satMod val="350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black"/>
                </a:solidFill>
              </a:endParaRPr>
            </a:p>
          </p:txBody>
        </p:sp>
        <p:sp>
          <p:nvSpPr>
            <p:cNvPr id="94" name="Can 93"/>
            <p:cNvSpPr/>
            <p:nvPr/>
          </p:nvSpPr>
          <p:spPr>
            <a:xfrm>
              <a:off x="6067287" y="4344646"/>
              <a:ext cx="792088" cy="432048"/>
            </a:xfrm>
            <a:prstGeom prst="can">
              <a:avLst/>
            </a:prstGeom>
            <a:gradFill>
              <a:gsLst>
                <a:gs pos="0">
                  <a:schemeClr val="accent6">
                    <a:tint val="50000"/>
                    <a:satMod val="300000"/>
                  </a:schemeClr>
                </a:gs>
                <a:gs pos="69000">
                  <a:schemeClr val="accent6">
                    <a:tint val="37000"/>
                    <a:satMod val="300000"/>
                  </a:schemeClr>
                </a:gs>
                <a:gs pos="100000">
                  <a:schemeClr val="accent6">
                    <a:tint val="15000"/>
                    <a:satMod val="350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black"/>
                </a:solidFill>
              </a:endParaRPr>
            </a:p>
          </p:txBody>
        </p:sp>
        <p:sp>
          <p:nvSpPr>
            <p:cNvPr id="95" name="Can 94"/>
            <p:cNvSpPr/>
            <p:nvPr/>
          </p:nvSpPr>
          <p:spPr>
            <a:xfrm>
              <a:off x="3727027" y="4344646"/>
              <a:ext cx="792088" cy="432048"/>
            </a:xfrm>
            <a:prstGeom prst="can">
              <a:avLst/>
            </a:prstGeom>
            <a:gradFill>
              <a:gsLst>
                <a:gs pos="0">
                  <a:schemeClr val="accent6">
                    <a:tint val="50000"/>
                    <a:satMod val="300000"/>
                  </a:schemeClr>
                </a:gs>
                <a:gs pos="69000">
                  <a:schemeClr val="accent6">
                    <a:tint val="37000"/>
                    <a:satMod val="300000"/>
                  </a:schemeClr>
                </a:gs>
                <a:gs pos="100000">
                  <a:schemeClr val="accent6">
                    <a:tint val="15000"/>
                    <a:satMod val="350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black"/>
                </a:solidFill>
              </a:endParaRPr>
            </a:p>
          </p:txBody>
        </p:sp>
        <p:sp>
          <p:nvSpPr>
            <p:cNvPr id="96" name="Can 95"/>
            <p:cNvSpPr/>
            <p:nvPr/>
          </p:nvSpPr>
          <p:spPr>
            <a:xfrm>
              <a:off x="4978417" y="4344646"/>
              <a:ext cx="792088" cy="432048"/>
            </a:xfrm>
            <a:prstGeom prst="can">
              <a:avLst/>
            </a:prstGeom>
            <a:gradFill>
              <a:gsLst>
                <a:gs pos="0">
                  <a:schemeClr val="accent6">
                    <a:tint val="50000"/>
                    <a:satMod val="300000"/>
                  </a:schemeClr>
                </a:gs>
                <a:gs pos="69000">
                  <a:schemeClr val="accent6">
                    <a:tint val="37000"/>
                    <a:satMod val="300000"/>
                  </a:schemeClr>
                </a:gs>
                <a:gs pos="100000">
                  <a:schemeClr val="accent6">
                    <a:tint val="15000"/>
                    <a:satMod val="350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black"/>
                </a:solidFill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2536650" y="3198541"/>
              <a:ext cx="19487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dirty="0" smtClean="0">
                  <a:solidFill>
                    <a:prstClr val="white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Analysis Services</a:t>
              </a:r>
              <a:endParaRPr lang="en-IN" sz="1200" dirty="0">
                <a:solidFill>
                  <a:prstClr val="white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4618377" y="3653229"/>
              <a:ext cx="22799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dirty="0" smtClean="0">
                  <a:solidFill>
                    <a:prstClr val="white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Database Management</a:t>
              </a:r>
              <a:endParaRPr lang="en-IN" sz="1200" dirty="0">
                <a:solidFill>
                  <a:prstClr val="white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2303746" y="3643372"/>
              <a:ext cx="24145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dirty="0" smtClean="0">
                  <a:solidFill>
                    <a:prstClr val="white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Integration Services</a:t>
              </a:r>
              <a:endParaRPr lang="en-IN" sz="1200" dirty="0">
                <a:solidFill>
                  <a:prstClr val="white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768898" y="3198541"/>
              <a:ext cx="19487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dirty="0" smtClean="0">
                  <a:solidFill>
                    <a:prstClr val="white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Reporting Services</a:t>
              </a:r>
              <a:endParaRPr lang="en-IN" sz="1200" dirty="0">
                <a:solidFill>
                  <a:prstClr val="white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2572438" y="4480899"/>
              <a:ext cx="79005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100" dirty="0" smtClean="0">
                  <a:solidFill>
                    <a:prstClr val="black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Dynamics</a:t>
              </a:r>
              <a:endParaRPr lang="en-IN" sz="11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094526" y="4478288"/>
              <a:ext cx="79005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100" dirty="0" smtClean="0">
                  <a:solidFill>
                    <a:prstClr val="black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Seibel</a:t>
              </a:r>
              <a:endParaRPr lang="en-IN" sz="11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4996419" y="4478288"/>
              <a:ext cx="79005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100" dirty="0" smtClean="0">
                  <a:solidFill>
                    <a:prstClr val="black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SAP</a:t>
              </a:r>
              <a:endParaRPr lang="en-IN" sz="11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718347" y="4486464"/>
              <a:ext cx="79005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100" dirty="0" smtClean="0">
                  <a:solidFill>
                    <a:prstClr val="black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Oracle</a:t>
              </a:r>
              <a:endParaRPr lang="en-IN" sz="11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5" name="Rounded Rectangle 104"/>
            <p:cNvSpPr/>
            <p:nvPr/>
          </p:nvSpPr>
          <p:spPr>
            <a:xfrm>
              <a:off x="4267087" y="3457387"/>
              <a:ext cx="729332" cy="19584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200" dirty="0" smtClean="0">
                  <a:solidFill>
                    <a:prstClr val="black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SQL</a:t>
              </a:r>
              <a:endParaRPr lang="en-IN" sz="12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6" name="Up Arrow 105"/>
            <p:cNvSpPr/>
            <p:nvPr/>
          </p:nvSpPr>
          <p:spPr>
            <a:xfrm>
              <a:off x="2874405" y="4129646"/>
              <a:ext cx="186124" cy="163329"/>
            </a:xfrm>
            <a:prstGeom prst="up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black"/>
                </a:solidFill>
              </a:endParaRPr>
            </a:p>
          </p:txBody>
        </p:sp>
        <p:sp>
          <p:nvSpPr>
            <p:cNvPr id="107" name="Up Arrow 106"/>
            <p:cNvSpPr/>
            <p:nvPr/>
          </p:nvSpPr>
          <p:spPr>
            <a:xfrm>
              <a:off x="6370269" y="4148452"/>
              <a:ext cx="186124" cy="163329"/>
            </a:xfrm>
            <a:prstGeom prst="up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black"/>
                </a:solidFill>
              </a:endParaRPr>
            </a:p>
          </p:txBody>
        </p:sp>
        <p:sp>
          <p:nvSpPr>
            <p:cNvPr id="108" name="Up Arrow 107"/>
            <p:cNvSpPr/>
            <p:nvPr/>
          </p:nvSpPr>
          <p:spPr>
            <a:xfrm>
              <a:off x="5276186" y="4129645"/>
              <a:ext cx="186124" cy="163329"/>
            </a:xfrm>
            <a:prstGeom prst="up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black"/>
                </a:solidFill>
              </a:endParaRPr>
            </a:p>
          </p:txBody>
        </p:sp>
        <p:sp>
          <p:nvSpPr>
            <p:cNvPr id="109" name="Up Arrow 108"/>
            <p:cNvSpPr/>
            <p:nvPr/>
          </p:nvSpPr>
          <p:spPr>
            <a:xfrm>
              <a:off x="4020314" y="4148451"/>
              <a:ext cx="186124" cy="163329"/>
            </a:xfrm>
            <a:prstGeom prst="up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black"/>
                </a:solidFill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2422886" y="2157527"/>
              <a:ext cx="44499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dirty="0" smtClean="0">
                  <a:solidFill>
                    <a:prstClr val="black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End User Tools and Performance Management</a:t>
              </a:r>
              <a:endParaRPr lang="en-IN" sz="12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409406" y="2861085"/>
              <a:ext cx="44499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dirty="0" smtClean="0">
                  <a:solidFill>
                    <a:prstClr val="black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Business Intelligence Platform</a:t>
              </a:r>
              <a:endParaRPr lang="en-IN" sz="12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2402142" y="1440643"/>
              <a:ext cx="44499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dirty="0" smtClean="0">
                  <a:solidFill>
                    <a:prstClr val="black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Delivery</a:t>
              </a:r>
              <a:endParaRPr lang="en-IN" sz="12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2448325" y="1171427"/>
              <a:ext cx="44499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dirty="0" smtClean="0">
                  <a:solidFill>
                    <a:prstClr val="black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Share Point Server</a:t>
              </a:r>
              <a:endParaRPr lang="en-IN" sz="12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2380897" y="921223"/>
              <a:ext cx="44499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b="1" dirty="0" smtClean="0">
                  <a:solidFill>
                    <a:prstClr val="black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Search 	            Collaboration 	 Content Management</a:t>
              </a:r>
              <a:endParaRPr lang="en-IN" sz="1000" b="1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grpSp>
          <p:nvGrpSpPr>
            <p:cNvPr id="115" name="Group 114"/>
            <p:cNvGrpSpPr/>
            <p:nvPr/>
          </p:nvGrpSpPr>
          <p:grpSpPr>
            <a:xfrm>
              <a:off x="2380897" y="1719370"/>
              <a:ext cx="4534420" cy="276848"/>
              <a:chOff x="2380897" y="1719370"/>
              <a:chExt cx="4534420" cy="276848"/>
            </a:xfrm>
          </p:grpSpPr>
          <p:sp>
            <p:nvSpPr>
              <p:cNvPr id="116" name="Rectangle 115"/>
              <p:cNvSpPr/>
              <p:nvPr/>
            </p:nvSpPr>
            <p:spPr>
              <a:xfrm>
                <a:off x="3129360" y="1725208"/>
                <a:ext cx="756084" cy="270030"/>
              </a:xfrm>
              <a:prstGeom prst="rect">
                <a:avLst/>
              </a:prstGeom>
              <a:gradFill>
                <a:gsLst>
                  <a:gs pos="0">
                    <a:srgbClr val="4BACC6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  <a:gs pos="100000">
                    <a:schemeClr val="accent6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800" b="1" dirty="0">
                    <a:solidFill>
                      <a:prstClr val="white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Reports</a:t>
                </a:r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3865988" y="1726188"/>
                <a:ext cx="756084" cy="270030"/>
              </a:xfrm>
              <a:prstGeom prst="rect">
                <a:avLst/>
              </a:prstGeom>
              <a:gradFill>
                <a:gsLst>
                  <a:gs pos="0">
                    <a:srgbClr val="4BACC6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  <a:gs pos="100000">
                    <a:schemeClr val="accent6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800" b="1" dirty="0">
                    <a:solidFill>
                      <a:prstClr val="white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Reports</a:t>
                </a:r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4633907" y="1726188"/>
                <a:ext cx="756084" cy="270030"/>
              </a:xfrm>
              <a:prstGeom prst="rect">
                <a:avLst/>
              </a:prstGeom>
              <a:gradFill>
                <a:gsLst>
                  <a:gs pos="0">
                    <a:srgbClr val="4BACC6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  <a:gs pos="100000">
                    <a:schemeClr val="accent6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800" b="1" dirty="0">
                    <a:solidFill>
                      <a:prstClr val="white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Reports</a:t>
                </a:r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5403149" y="1726188"/>
                <a:ext cx="756084" cy="270030"/>
              </a:xfrm>
              <a:prstGeom prst="rect">
                <a:avLst/>
              </a:prstGeom>
              <a:gradFill>
                <a:gsLst>
                  <a:gs pos="0">
                    <a:srgbClr val="4BACC6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  <a:gs pos="100000">
                    <a:schemeClr val="accent6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800" b="1" dirty="0">
                    <a:solidFill>
                      <a:prstClr val="white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Reports</a:t>
                </a:r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6159233" y="1726188"/>
                <a:ext cx="756084" cy="270030"/>
              </a:xfrm>
              <a:prstGeom prst="rect">
                <a:avLst/>
              </a:prstGeom>
              <a:gradFill>
                <a:gsLst>
                  <a:gs pos="0">
                    <a:srgbClr val="4BACC6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  <a:gs pos="100000">
                    <a:schemeClr val="accent6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800" b="1" dirty="0">
                    <a:solidFill>
                      <a:prstClr val="white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Reports</a:t>
                </a:r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2380897" y="1719370"/>
                <a:ext cx="756084" cy="270030"/>
              </a:xfrm>
              <a:prstGeom prst="rect">
                <a:avLst/>
              </a:prstGeom>
              <a:gradFill>
                <a:gsLst>
                  <a:gs pos="0">
                    <a:srgbClr val="4BACC6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  <a:gs pos="100000">
                    <a:schemeClr val="accent6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800" b="1" dirty="0">
                    <a:solidFill>
                      <a:prstClr val="white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Reports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636764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AutoShape 4" descr="https://encrypted-tbn1.gstatic.com/images?q=tbn:ANd9GcTQSFcPrZNm5CIwfVS1XbuRXn7MUFAftYh6hQnDwIbhrQS7-NThtnFwU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177942"/>
            <a:ext cx="487312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600" dirty="0" smtClean="0">
                <a:solidFill>
                  <a:srgbClr val="262626"/>
                </a:solidFill>
              </a:rPr>
              <a:t>SQL Server Database Management</a:t>
            </a:r>
            <a:endParaRPr lang="en-IN" sz="2600" dirty="0">
              <a:solidFill>
                <a:srgbClr val="262626"/>
              </a:solidFill>
            </a:endParaRPr>
          </a:p>
        </p:txBody>
      </p:sp>
      <p:pic>
        <p:nvPicPr>
          <p:cNvPr id="18" name="Picture 7" descr="edureka logol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ound Diagonal Corner Rectangle 18"/>
          <p:cNvSpPr/>
          <p:nvPr/>
        </p:nvSpPr>
        <p:spPr>
          <a:xfrm>
            <a:off x="4840885" y="3880148"/>
            <a:ext cx="2201889" cy="314287"/>
          </a:xfrm>
          <a:prstGeom prst="round2Diag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Database Management</a:t>
            </a:r>
            <a:endParaRPr lang="en-IN" sz="120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286866" y="2861084"/>
            <a:ext cx="4949429" cy="1510865"/>
            <a:chOff x="2195736" y="2835694"/>
            <a:chExt cx="4680520" cy="1248224"/>
          </a:xfrm>
        </p:grpSpPr>
        <p:grpSp>
          <p:nvGrpSpPr>
            <p:cNvPr id="27" name="Group 26"/>
            <p:cNvGrpSpPr/>
            <p:nvPr/>
          </p:nvGrpSpPr>
          <p:grpSpPr>
            <a:xfrm>
              <a:off x="2195736" y="2859782"/>
              <a:ext cx="4680520" cy="1224136"/>
              <a:chOff x="2339752" y="3075806"/>
              <a:chExt cx="4680520" cy="1224136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2339752" y="3075806"/>
                <a:ext cx="4680520" cy="1224136"/>
              </a:xfrm>
              <a:prstGeom prst="rect">
                <a:avLst/>
              </a:prstGeom>
              <a:gradFill>
                <a:gsLst>
                  <a:gs pos="0">
                    <a:schemeClr val="accent6">
                      <a:tint val="50000"/>
                      <a:satMod val="300000"/>
                    </a:schemeClr>
                  </a:gs>
                  <a:gs pos="84000">
                    <a:schemeClr val="accent6">
                      <a:tint val="37000"/>
                      <a:satMod val="300000"/>
                    </a:schemeClr>
                  </a:gs>
                  <a:gs pos="100000">
                    <a:schemeClr val="accent6">
                      <a:tint val="15000"/>
                      <a:satMod val="350000"/>
                    </a:schemeClr>
                  </a:gs>
                </a:gsLst>
              </a:gra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>
                <a:off x="2447764" y="3327834"/>
                <a:ext cx="4464496" cy="900100"/>
              </a:xfrm>
              <a:prstGeom prst="roundRect">
                <a:avLst/>
              </a:prstGeom>
              <a:gradFill>
                <a:gsLst>
                  <a:gs pos="0">
                    <a:srgbClr val="4BACC6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  <a:gs pos="100000">
                    <a:schemeClr val="accent6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800" b="1" dirty="0">
                  <a:solidFill>
                    <a:prstClr val="white"/>
                  </a:solidFill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cxnSp>
            <p:nvCxnSpPr>
              <p:cNvPr id="38" name="Straight Connector 37"/>
              <p:cNvCxnSpPr>
                <a:stCxn id="37" idx="0"/>
                <a:endCxn id="37" idx="2"/>
              </p:cNvCxnSpPr>
              <p:nvPr/>
            </p:nvCxnSpPr>
            <p:spPr>
              <a:xfrm>
                <a:off x="4680012" y="3327834"/>
                <a:ext cx="0" cy="9001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stCxn id="37" idx="1"/>
                <a:endCxn id="37" idx="3"/>
              </p:cNvCxnSpPr>
              <p:nvPr/>
            </p:nvCxnSpPr>
            <p:spPr>
              <a:xfrm>
                <a:off x="2447764" y="3777884"/>
                <a:ext cx="446449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2445519" y="3173150"/>
              <a:ext cx="1948706" cy="228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dirty="0" smtClean="0">
                  <a:solidFill>
                    <a:prstClr val="white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Analysis Services</a:t>
              </a:r>
              <a:endParaRPr lang="en-IN" sz="1200" dirty="0">
                <a:solidFill>
                  <a:prstClr val="white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527246" y="3627838"/>
              <a:ext cx="2279917" cy="254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b="1" dirty="0" smtClean="0">
                  <a:solidFill>
                    <a:prstClr val="black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Database Management</a:t>
              </a:r>
              <a:endParaRPr lang="en-IN" sz="1400" b="1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212615" y="3617981"/>
              <a:ext cx="2414513" cy="228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dirty="0" smtClean="0">
                  <a:solidFill>
                    <a:prstClr val="white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Integration Services</a:t>
              </a:r>
              <a:endParaRPr lang="en-IN" sz="1200" dirty="0">
                <a:solidFill>
                  <a:prstClr val="white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677767" y="3173150"/>
              <a:ext cx="1948706" cy="228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dirty="0" smtClean="0">
                  <a:solidFill>
                    <a:prstClr val="white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Reporting Services</a:t>
              </a:r>
              <a:endParaRPr lang="en-IN" sz="1200" dirty="0">
                <a:solidFill>
                  <a:prstClr val="white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4175956" y="3431996"/>
              <a:ext cx="729332" cy="19584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200" dirty="0" smtClean="0">
                  <a:solidFill>
                    <a:prstClr val="black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SQL</a:t>
              </a:r>
              <a:endParaRPr lang="en-IN" sz="12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18275" y="2835694"/>
              <a:ext cx="4449969" cy="228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dirty="0" smtClean="0">
                  <a:solidFill>
                    <a:prstClr val="black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Business Intelligence Platform</a:t>
              </a:r>
              <a:endParaRPr lang="en-IN" sz="12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507209" y="1028662"/>
            <a:ext cx="8208912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spcBef>
                <a:spcPct val="20000"/>
              </a:spcBef>
              <a:buSzPct val="80000"/>
              <a:buFont typeface="Symbol" panose="05050102010706020507" pitchFamily="18" charset="2"/>
              <a:buChar char=""/>
            </a:pPr>
            <a:r>
              <a:rPr lang="en-US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provides </a:t>
            </a:r>
            <a:r>
              <a:rPr lang="en-US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robust, scalable and enterprise-ready Data Warehouse </a:t>
            </a:r>
            <a:r>
              <a:rPr lang="en-US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platform </a:t>
            </a:r>
          </a:p>
          <a:p>
            <a:pPr marL="171450" indent="-171450" algn="just">
              <a:spcBef>
                <a:spcPct val="20000"/>
              </a:spcBef>
              <a:buSzPct val="80000"/>
              <a:buFont typeface="Symbol" panose="05050102010706020507" pitchFamily="18" charset="2"/>
              <a:buChar char=""/>
            </a:pPr>
            <a:r>
              <a:rPr lang="en-US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</a:t>
            </a:r>
            <a:r>
              <a:rPr lang="en-US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SQL Server </a:t>
            </a:r>
            <a:r>
              <a:rPr lang="en-US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has </a:t>
            </a:r>
            <a:r>
              <a:rPr lang="en-US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improved partitioning, manageability, and query optimizations to streamline data warehouse operations and increase </a:t>
            </a:r>
            <a:r>
              <a:rPr lang="en-US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performance </a:t>
            </a:r>
          </a:p>
          <a:p>
            <a:pPr marL="171450" indent="-171450" algn="just">
              <a:spcBef>
                <a:spcPct val="20000"/>
              </a:spcBef>
              <a:buSzPct val="80000"/>
              <a:buFont typeface="Symbol" panose="05050102010706020507" pitchFamily="18" charset="2"/>
              <a:buChar char=""/>
            </a:pPr>
            <a:r>
              <a:rPr lang="en-US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Many Business Solutions and Systems currently use this database</a:t>
            </a:r>
            <a:endParaRPr lang="en-US" sz="120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74742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66275" y="1222012"/>
            <a:ext cx="60856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Symbol" panose="05050102010706020507" pitchFamily="18" charset="2"/>
              <a:buChar char=""/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 why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"/>
            </a:pP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"/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 what is BI and what are the existing solutions</a:t>
            </a:r>
          </a:p>
          <a:p>
            <a:pPr marL="171450" indent="-171450">
              <a:buFont typeface="Symbol" panose="05050102010706020507" pitchFamily="18" charset="2"/>
              <a:buChar char=""/>
            </a:pP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"/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MSBI as a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</a:t>
            </a: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"/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 MSBI Architecture</a:t>
            </a: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"/>
            </a:pP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"/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Diving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Deeper into MSBI : SSIS, SSAS and SSRS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171450" indent="-171450">
              <a:buFont typeface="Symbol" panose="05050102010706020507" pitchFamily="18" charset="2"/>
              <a:buChar char=""/>
            </a:pP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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MSBI with other BI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Tools</a:t>
            </a: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"/>
            </a:pP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"/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Hands-on Demo</a:t>
            </a: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 defTabSz="685800">
              <a:buFont typeface="Symbol" panose="05050102010706020507" pitchFamily="18" charset="2"/>
              <a:buChar char=""/>
            </a:pP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69728" y="154425"/>
            <a:ext cx="5497672" cy="43612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35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2600" dirty="0" smtClean="0">
                <a:solidFill>
                  <a:srgbClr val="262626"/>
                </a:solidFill>
              </a:rPr>
              <a:t>Objectives</a:t>
            </a:r>
            <a:endParaRPr lang="en-IN" sz="2600" dirty="0">
              <a:solidFill>
                <a:srgbClr val="262626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3568" y="919446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the end of this module, you will be able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to:</a:t>
            </a: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20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AutoShape 4" descr="https://encrypted-tbn1.gstatic.com/images?q=tbn:ANd9GcTQSFcPrZNm5CIwfVS1XbuRXn7MUFAftYh6hQnDwIbhrQS7-NThtnFwU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177942"/>
            <a:ext cx="4711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800" dirty="0">
                <a:solidFill>
                  <a:prstClr val="black"/>
                </a:solidFill>
              </a:rPr>
              <a:t>SQL Server Integration Services</a:t>
            </a:r>
            <a:endParaRPr lang="en-IN" sz="2600" dirty="0">
              <a:solidFill>
                <a:srgbClr val="262626"/>
              </a:solidFill>
            </a:endParaRPr>
          </a:p>
        </p:txBody>
      </p:sp>
      <p:pic>
        <p:nvPicPr>
          <p:cNvPr id="21" name="Picture 7" descr="edureka logol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60375" y="1002710"/>
            <a:ext cx="8208912" cy="941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eaLnBrk="0" hangingPunct="0">
              <a:spcBef>
                <a:spcPct val="20000"/>
              </a:spcBef>
              <a:buSzPct val="80000"/>
              <a:buFont typeface="Symbol" panose="05050102010706020507" pitchFamily="18" charset="2"/>
              <a:buChar char=""/>
            </a:pPr>
            <a:r>
              <a:rPr lang="en-US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Provides functionality commonly referred to as Extract, Transform, </a:t>
            </a:r>
            <a:r>
              <a:rPr lang="en-US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Load </a:t>
            </a:r>
            <a:r>
              <a:rPr lang="en-US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(ETL</a:t>
            </a:r>
            <a:r>
              <a:rPr lang="en-US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120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 eaLnBrk="0" hangingPunct="0">
              <a:spcBef>
                <a:spcPct val="20000"/>
              </a:spcBef>
              <a:buSzPct val="80000"/>
              <a:buFont typeface="Symbol" panose="05050102010706020507" pitchFamily="18" charset="2"/>
              <a:buChar char=""/>
            </a:pPr>
            <a:r>
              <a:rPr lang="en-US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Moves and transforms data between sources and destinations, regardless of </a:t>
            </a:r>
            <a:r>
              <a:rPr lang="en-US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format </a:t>
            </a:r>
            <a:endParaRPr lang="en-US" sz="120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 eaLnBrk="0" hangingPunct="0">
              <a:spcBef>
                <a:spcPct val="20000"/>
              </a:spcBef>
              <a:buSzPct val="80000"/>
              <a:buFont typeface="Symbol" panose="05050102010706020507" pitchFamily="18" charset="2"/>
              <a:buChar char=""/>
            </a:pPr>
            <a:r>
              <a:rPr lang="en-US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  <a:r>
              <a:rPr lang="en-US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nsures </a:t>
            </a:r>
            <a:r>
              <a:rPr lang="en-US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integrity and </a:t>
            </a:r>
            <a:r>
              <a:rPr lang="en-US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cleanses </a:t>
            </a:r>
            <a:r>
              <a:rPr lang="en-US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</a:t>
            </a:r>
            <a:r>
              <a:rPr lang="en-US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a remarkable format</a:t>
            </a:r>
            <a:endParaRPr lang="en-US" sz="120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 eaLnBrk="0" hangingPunct="0">
              <a:spcBef>
                <a:spcPct val="20000"/>
              </a:spcBef>
              <a:buSzPct val="80000"/>
              <a:buFont typeface="Symbol" panose="05050102010706020507" pitchFamily="18" charset="2"/>
              <a:buChar char=""/>
            </a:pPr>
            <a:r>
              <a:rPr lang="en-US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Integrates heterogeneous data </a:t>
            </a:r>
            <a:r>
              <a:rPr lang="en-US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sources</a:t>
            </a:r>
            <a:endParaRPr lang="en-US" sz="120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286866" y="2861084"/>
            <a:ext cx="4949429" cy="1510865"/>
            <a:chOff x="2195736" y="2835694"/>
            <a:chExt cx="4680520" cy="1248224"/>
          </a:xfrm>
        </p:grpSpPr>
        <p:grpSp>
          <p:nvGrpSpPr>
            <p:cNvPr id="25" name="Group 24"/>
            <p:cNvGrpSpPr/>
            <p:nvPr/>
          </p:nvGrpSpPr>
          <p:grpSpPr>
            <a:xfrm>
              <a:off x="2195736" y="2859782"/>
              <a:ext cx="4680520" cy="1224136"/>
              <a:chOff x="2339752" y="3075806"/>
              <a:chExt cx="4680520" cy="1224136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2339752" y="3075806"/>
                <a:ext cx="4680520" cy="1224136"/>
              </a:xfrm>
              <a:prstGeom prst="rect">
                <a:avLst/>
              </a:prstGeom>
              <a:gradFill>
                <a:gsLst>
                  <a:gs pos="0">
                    <a:schemeClr val="accent6">
                      <a:tint val="50000"/>
                      <a:satMod val="300000"/>
                    </a:schemeClr>
                  </a:gs>
                  <a:gs pos="84000">
                    <a:schemeClr val="accent6">
                      <a:tint val="37000"/>
                      <a:satMod val="300000"/>
                    </a:schemeClr>
                  </a:gs>
                  <a:gs pos="100000">
                    <a:schemeClr val="accent6">
                      <a:tint val="15000"/>
                      <a:satMod val="350000"/>
                    </a:schemeClr>
                  </a:gs>
                </a:gsLst>
              </a:gra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>
                <a:off x="2447764" y="3327834"/>
                <a:ext cx="4464496" cy="900100"/>
              </a:xfrm>
              <a:prstGeom prst="roundRect">
                <a:avLst/>
              </a:prstGeom>
              <a:gradFill>
                <a:gsLst>
                  <a:gs pos="0">
                    <a:srgbClr val="4BACC6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  <a:gs pos="100000">
                    <a:schemeClr val="accent6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800" b="1" dirty="0">
                  <a:solidFill>
                    <a:prstClr val="white"/>
                  </a:solidFill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cxnSp>
            <p:nvCxnSpPr>
              <p:cNvPr id="46" name="Straight Connector 45"/>
              <p:cNvCxnSpPr>
                <a:stCxn id="34" idx="0"/>
                <a:endCxn id="34" idx="2"/>
              </p:cNvCxnSpPr>
              <p:nvPr/>
            </p:nvCxnSpPr>
            <p:spPr>
              <a:xfrm>
                <a:off x="4680012" y="3327834"/>
                <a:ext cx="0" cy="9001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34" idx="1"/>
                <a:endCxn id="34" idx="3"/>
              </p:cNvCxnSpPr>
              <p:nvPr/>
            </p:nvCxnSpPr>
            <p:spPr>
              <a:xfrm>
                <a:off x="2447764" y="3777884"/>
                <a:ext cx="446449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/>
            <p:cNvSpPr txBox="1"/>
            <p:nvPr/>
          </p:nvSpPr>
          <p:spPr>
            <a:xfrm>
              <a:off x="2445519" y="3173150"/>
              <a:ext cx="1948706" cy="228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dirty="0" smtClean="0">
                  <a:solidFill>
                    <a:prstClr val="white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Analysis Services</a:t>
              </a:r>
              <a:endParaRPr lang="en-IN" sz="1200" dirty="0">
                <a:solidFill>
                  <a:prstClr val="white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527246" y="3627838"/>
              <a:ext cx="2279917" cy="228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smtClean="0">
                  <a:solidFill>
                    <a:prstClr val="white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Database Management</a:t>
              </a:r>
              <a:endParaRPr lang="en-IN" sz="1200" b="1" dirty="0">
                <a:solidFill>
                  <a:prstClr val="white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212615" y="3617981"/>
              <a:ext cx="2414513" cy="228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smtClean="0">
                  <a:solidFill>
                    <a:prstClr val="black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Integration Services</a:t>
              </a:r>
              <a:endParaRPr lang="en-IN" sz="1200" b="1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677767" y="3173150"/>
              <a:ext cx="1948706" cy="228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dirty="0" smtClean="0">
                  <a:solidFill>
                    <a:prstClr val="white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Reporting Services</a:t>
              </a:r>
              <a:endParaRPr lang="en-IN" sz="1200" dirty="0">
                <a:solidFill>
                  <a:prstClr val="white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4175956" y="3431996"/>
              <a:ext cx="729332" cy="19584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200" dirty="0" smtClean="0">
                  <a:solidFill>
                    <a:prstClr val="black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SQL</a:t>
              </a:r>
              <a:endParaRPr lang="en-IN" sz="12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318275" y="2835694"/>
              <a:ext cx="4449969" cy="228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dirty="0" smtClean="0">
                  <a:solidFill>
                    <a:prstClr val="black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Business Intelligence Platform</a:t>
              </a:r>
              <a:endParaRPr lang="en-IN" sz="12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66019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AutoShape 4" descr="https://encrypted-tbn1.gstatic.com/images?q=tbn:ANd9GcTQSFcPrZNm5CIwfVS1XbuRXn7MUFAftYh6hQnDwIbhrQS7-NThtnFwU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177942"/>
            <a:ext cx="4280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800" dirty="0">
                <a:solidFill>
                  <a:prstClr val="black"/>
                </a:solidFill>
              </a:rPr>
              <a:t>SQL Server Analysis Services</a:t>
            </a:r>
            <a:endParaRPr lang="en-IN" sz="2600" dirty="0">
              <a:solidFill>
                <a:srgbClr val="262626"/>
              </a:solidFill>
            </a:endParaRPr>
          </a:p>
        </p:txBody>
      </p:sp>
      <p:pic>
        <p:nvPicPr>
          <p:cNvPr id="18" name="Picture 7" descr="edureka logol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60375" y="1002710"/>
            <a:ext cx="8208912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hangingPunct="0">
              <a:spcBef>
                <a:spcPct val="20000"/>
              </a:spcBef>
              <a:buSzPct val="80000"/>
              <a:buFont typeface="Symbol" panose="05050102010706020507" pitchFamily="18" charset="2"/>
              <a:buChar char=""/>
            </a:pPr>
            <a:r>
              <a:rPr lang="en-US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allows </a:t>
            </a:r>
            <a:r>
              <a:rPr lang="en-US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Online Analytical Processing (</a:t>
            </a:r>
            <a:r>
              <a:rPr lang="en-US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OLAP) which is commonly </a:t>
            </a:r>
            <a:r>
              <a:rPr lang="en-US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referred to as “cubes</a:t>
            </a:r>
            <a:r>
              <a:rPr lang="en-US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  <a:endParaRPr lang="en-US" sz="120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eaLnBrk="0" hangingPunct="0">
              <a:spcBef>
                <a:spcPct val="20000"/>
              </a:spcBef>
              <a:buSzPct val="80000"/>
              <a:buFont typeface="Symbol" panose="05050102010706020507" pitchFamily="18" charset="2"/>
              <a:buChar char=""/>
            </a:pPr>
            <a:r>
              <a:rPr lang="en-US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also includes </a:t>
            </a:r>
            <a:r>
              <a:rPr lang="en-US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advanced analytical features such as complete data mining and key performance indicator </a:t>
            </a:r>
            <a:r>
              <a:rPr lang="en-US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frameworks </a:t>
            </a:r>
            <a:endParaRPr lang="en-US" sz="120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eaLnBrk="0" hangingPunct="0">
              <a:spcBef>
                <a:spcPct val="20000"/>
              </a:spcBef>
              <a:buSzPct val="80000"/>
              <a:buFont typeface="Symbol" panose="05050102010706020507" pitchFamily="18" charset="2"/>
              <a:buChar char=""/>
            </a:pPr>
            <a:r>
              <a:rPr lang="en-US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enables </a:t>
            </a:r>
            <a:r>
              <a:rPr lang="en-US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organizations to accommodate multiple analytic needs within one </a:t>
            </a:r>
            <a:r>
              <a:rPr lang="en-US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</a:t>
            </a:r>
            <a:endParaRPr lang="en-US" sz="120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286866" y="2861084"/>
            <a:ext cx="4949429" cy="1510865"/>
            <a:chOff x="2195736" y="2835694"/>
            <a:chExt cx="4680520" cy="1248224"/>
          </a:xfrm>
        </p:grpSpPr>
        <p:grpSp>
          <p:nvGrpSpPr>
            <p:cNvPr id="22" name="Group 21"/>
            <p:cNvGrpSpPr/>
            <p:nvPr/>
          </p:nvGrpSpPr>
          <p:grpSpPr>
            <a:xfrm>
              <a:off x="2195736" y="2859782"/>
              <a:ext cx="4680520" cy="1224136"/>
              <a:chOff x="2339752" y="3075806"/>
              <a:chExt cx="4680520" cy="1224136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2339752" y="3075806"/>
                <a:ext cx="4680520" cy="1224136"/>
              </a:xfrm>
              <a:prstGeom prst="rect">
                <a:avLst/>
              </a:prstGeom>
              <a:gradFill>
                <a:gsLst>
                  <a:gs pos="0">
                    <a:schemeClr val="accent6">
                      <a:tint val="50000"/>
                      <a:satMod val="300000"/>
                    </a:schemeClr>
                  </a:gs>
                  <a:gs pos="84000">
                    <a:schemeClr val="accent6">
                      <a:tint val="37000"/>
                      <a:satMod val="300000"/>
                    </a:schemeClr>
                  </a:gs>
                  <a:gs pos="100000">
                    <a:schemeClr val="accent6">
                      <a:tint val="15000"/>
                      <a:satMod val="350000"/>
                    </a:schemeClr>
                  </a:gs>
                </a:gsLst>
              </a:gra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>
                <a:off x="2447764" y="3327834"/>
                <a:ext cx="4464496" cy="900100"/>
              </a:xfrm>
              <a:prstGeom prst="roundRect">
                <a:avLst/>
              </a:prstGeom>
              <a:gradFill>
                <a:gsLst>
                  <a:gs pos="0">
                    <a:srgbClr val="4BACC6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  <a:gs pos="100000">
                    <a:schemeClr val="accent6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800" b="1" dirty="0">
                  <a:solidFill>
                    <a:prstClr val="white"/>
                  </a:solidFill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cxnSp>
            <p:nvCxnSpPr>
              <p:cNvPr id="40" name="Straight Connector 39"/>
              <p:cNvCxnSpPr>
                <a:stCxn id="39" idx="0"/>
                <a:endCxn id="39" idx="2"/>
              </p:cNvCxnSpPr>
              <p:nvPr/>
            </p:nvCxnSpPr>
            <p:spPr>
              <a:xfrm>
                <a:off x="4680012" y="3327834"/>
                <a:ext cx="0" cy="9001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39" idx="1"/>
                <a:endCxn id="39" idx="3"/>
              </p:cNvCxnSpPr>
              <p:nvPr/>
            </p:nvCxnSpPr>
            <p:spPr>
              <a:xfrm>
                <a:off x="2447764" y="3777884"/>
                <a:ext cx="446449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2445519" y="3173150"/>
              <a:ext cx="1948706" cy="228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smtClean="0">
                  <a:solidFill>
                    <a:prstClr val="black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Analysis Services</a:t>
              </a:r>
              <a:endParaRPr lang="en-IN" sz="1200" b="1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527246" y="3627838"/>
              <a:ext cx="2279917" cy="254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dirty="0" smtClean="0">
                  <a:solidFill>
                    <a:prstClr val="white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Database Management</a:t>
              </a:r>
              <a:endParaRPr lang="en-IN" sz="1400" dirty="0">
                <a:solidFill>
                  <a:prstClr val="white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212615" y="3617981"/>
              <a:ext cx="2414513" cy="228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dirty="0" smtClean="0">
                  <a:solidFill>
                    <a:prstClr val="white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Integration Services</a:t>
              </a:r>
              <a:endParaRPr lang="en-IN" sz="1200" dirty="0">
                <a:solidFill>
                  <a:prstClr val="white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677767" y="3173150"/>
              <a:ext cx="1948706" cy="228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dirty="0" smtClean="0">
                  <a:solidFill>
                    <a:prstClr val="white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Reporting Services</a:t>
              </a:r>
              <a:endParaRPr lang="en-IN" sz="1200" dirty="0">
                <a:solidFill>
                  <a:prstClr val="white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4175956" y="3431996"/>
              <a:ext cx="729332" cy="19584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200" dirty="0" smtClean="0">
                  <a:solidFill>
                    <a:prstClr val="black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SQL</a:t>
              </a:r>
              <a:endParaRPr lang="en-IN" sz="12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318275" y="2835694"/>
              <a:ext cx="4449969" cy="228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dirty="0" smtClean="0">
                  <a:solidFill>
                    <a:prstClr val="black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Business Intelligence Platform</a:t>
              </a:r>
              <a:endParaRPr lang="en-IN" sz="12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531712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AutoShape 4" descr="https://encrypted-tbn1.gstatic.com/images?q=tbn:ANd9GcTQSFcPrZNm5CIwfVS1XbuRXn7MUFAftYh6hQnDwIbhrQS7-NThtnFwU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177942"/>
            <a:ext cx="4536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800" dirty="0">
                <a:solidFill>
                  <a:prstClr val="black"/>
                </a:solidFill>
              </a:rPr>
              <a:t>SQL Server </a:t>
            </a:r>
            <a:r>
              <a:rPr lang="en-US" sz="2800" dirty="0" smtClean="0">
                <a:solidFill>
                  <a:prstClr val="black"/>
                </a:solidFill>
              </a:rPr>
              <a:t>Reporting </a:t>
            </a:r>
            <a:r>
              <a:rPr lang="en-US" sz="2800" dirty="0">
                <a:solidFill>
                  <a:prstClr val="black"/>
                </a:solidFill>
              </a:rPr>
              <a:t>Services</a:t>
            </a:r>
            <a:endParaRPr lang="en-IN" sz="2600" dirty="0">
              <a:solidFill>
                <a:srgbClr val="262626"/>
              </a:solidFill>
            </a:endParaRPr>
          </a:p>
        </p:txBody>
      </p:sp>
      <p:pic>
        <p:nvPicPr>
          <p:cNvPr id="18" name="Picture 7" descr="edureka logol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60375" y="1002710"/>
            <a:ext cx="8208912" cy="941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eaLnBrk="0" hangingPunct="0">
              <a:spcBef>
                <a:spcPct val="20000"/>
              </a:spcBef>
              <a:buSzPct val="80000"/>
              <a:buFont typeface="Symbol" panose="05050102010706020507" pitchFamily="18" charset="2"/>
              <a:buChar char=""/>
            </a:pPr>
            <a:r>
              <a:rPr lang="en-US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Provides a complete reporting platform so that end-users can view data using a Web browser or </a:t>
            </a:r>
            <a:r>
              <a:rPr lang="en-US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desktop  </a:t>
            </a:r>
            <a:endParaRPr lang="en-US" sz="120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 eaLnBrk="0" hangingPunct="0">
              <a:spcBef>
                <a:spcPct val="20000"/>
              </a:spcBef>
              <a:buSzPct val="80000"/>
              <a:buFont typeface="Symbol" panose="05050102010706020507" pitchFamily="18" charset="2"/>
              <a:buChar char=""/>
            </a:pPr>
            <a:r>
              <a:rPr lang="en-US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Includes report authoring tools for both technical developers and business </a:t>
            </a:r>
            <a:r>
              <a:rPr lang="en-US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users</a:t>
            </a:r>
            <a:endParaRPr lang="en-US" sz="120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 eaLnBrk="0" hangingPunct="0">
              <a:spcBef>
                <a:spcPct val="20000"/>
              </a:spcBef>
              <a:buSzPct val="80000"/>
              <a:buFont typeface="Symbol" panose="05050102010706020507" pitchFamily="18" charset="2"/>
              <a:buChar char=""/>
            </a:pPr>
            <a:r>
              <a:rPr lang="en-US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Allows web-based viewing and rendering in popular document formats such as Microsoft Excel and </a:t>
            </a:r>
            <a:r>
              <a:rPr lang="en-US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PDF</a:t>
            </a:r>
            <a:endParaRPr lang="en-US" sz="120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 eaLnBrk="0" hangingPunct="0">
              <a:spcBef>
                <a:spcPct val="20000"/>
              </a:spcBef>
              <a:buSzPct val="80000"/>
              <a:buFont typeface="Symbol" panose="05050102010706020507" pitchFamily="18" charset="2"/>
              <a:buChar char=""/>
            </a:pPr>
            <a:r>
              <a:rPr lang="en-US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Contains robust e-mail subscription </a:t>
            </a:r>
            <a:r>
              <a:rPr lang="en-US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capability</a:t>
            </a:r>
            <a:endParaRPr lang="en-US" sz="120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286866" y="2861084"/>
            <a:ext cx="4949429" cy="1510865"/>
            <a:chOff x="2195736" y="2835694"/>
            <a:chExt cx="4680520" cy="1248224"/>
          </a:xfrm>
        </p:grpSpPr>
        <p:grpSp>
          <p:nvGrpSpPr>
            <p:cNvPr id="22" name="Group 21"/>
            <p:cNvGrpSpPr/>
            <p:nvPr/>
          </p:nvGrpSpPr>
          <p:grpSpPr>
            <a:xfrm>
              <a:off x="2195736" y="2859782"/>
              <a:ext cx="4680520" cy="1224136"/>
              <a:chOff x="2339752" y="3075806"/>
              <a:chExt cx="4680520" cy="1224136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2339752" y="3075806"/>
                <a:ext cx="4680520" cy="1224136"/>
              </a:xfrm>
              <a:prstGeom prst="rect">
                <a:avLst/>
              </a:prstGeom>
              <a:gradFill>
                <a:gsLst>
                  <a:gs pos="0">
                    <a:schemeClr val="accent6">
                      <a:tint val="50000"/>
                      <a:satMod val="300000"/>
                    </a:schemeClr>
                  </a:gs>
                  <a:gs pos="84000">
                    <a:schemeClr val="accent6">
                      <a:tint val="37000"/>
                      <a:satMod val="300000"/>
                    </a:schemeClr>
                  </a:gs>
                  <a:gs pos="100000">
                    <a:schemeClr val="accent6">
                      <a:tint val="15000"/>
                      <a:satMod val="350000"/>
                    </a:schemeClr>
                  </a:gs>
                </a:gsLst>
              </a:gra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>
                <a:off x="2447764" y="3327834"/>
                <a:ext cx="4464496" cy="900100"/>
              </a:xfrm>
              <a:prstGeom prst="roundRect">
                <a:avLst/>
              </a:prstGeom>
              <a:gradFill>
                <a:gsLst>
                  <a:gs pos="0">
                    <a:srgbClr val="4BACC6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  <a:gs pos="100000">
                    <a:schemeClr val="accent6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800" b="1" dirty="0">
                  <a:solidFill>
                    <a:prstClr val="white"/>
                  </a:solidFill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cxnSp>
            <p:nvCxnSpPr>
              <p:cNvPr id="40" name="Straight Connector 39"/>
              <p:cNvCxnSpPr>
                <a:stCxn id="39" idx="0"/>
                <a:endCxn id="39" idx="2"/>
              </p:cNvCxnSpPr>
              <p:nvPr/>
            </p:nvCxnSpPr>
            <p:spPr>
              <a:xfrm>
                <a:off x="4680012" y="3327834"/>
                <a:ext cx="0" cy="9001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39" idx="1"/>
                <a:endCxn id="39" idx="3"/>
              </p:cNvCxnSpPr>
              <p:nvPr/>
            </p:nvCxnSpPr>
            <p:spPr>
              <a:xfrm>
                <a:off x="2447764" y="3777884"/>
                <a:ext cx="446449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2445519" y="3173150"/>
              <a:ext cx="1948706" cy="228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dirty="0" smtClean="0">
                  <a:solidFill>
                    <a:prstClr val="white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Analysis Services</a:t>
              </a:r>
              <a:endParaRPr lang="en-IN" sz="1200" dirty="0">
                <a:solidFill>
                  <a:prstClr val="white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527246" y="3627838"/>
              <a:ext cx="2279917" cy="254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dirty="0" smtClean="0">
                  <a:solidFill>
                    <a:prstClr val="white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Database Management</a:t>
              </a:r>
              <a:endParaRPr lang="en-IN" sz="1400" dirty="0">
                <a:solidFill>
                  <a:prstClr val="white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212615" y="3617981"/>
              <a:ext cx="2414513" cy="228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dirty="0" smtClean="0">
                  <a:solidFill>
                    <a:prstClr val="white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Integration Services</a:t>
              </a:r>
              <a:endParaRPr lang="en-IN" sz="1200" dirty="0">
                <a:solidFill>
                  <a:prstClr val="white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677767" y="3173150"/>
              <a:ext cx="1948706" cy="228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smtClean="0">
                  <a:solidFill>
                    <a:prstClr val="black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Reporting Services</a:t>
              </a:r>
              <a:endParaRPr lang="en-IN" sz="1200" b="1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4175956" y="3431996"/>
              <a:ext cx="729332" cy="19584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200" dirty="0" smtClean="0">
                  <a:solidFill>
                    <a:prstClr val="black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SQL</a:t>
              </a:r>
              <a:endParaRPr lang="en-IN" sz="12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318275" y="2835694"/>
              <a:ext cx="4449969" cy="228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dirty="0" smtClean="0">
                  <a:solidFill>
                    <a:prstClr val="black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Business Intelligence Platform</a:t>
              </a:r>
              <a:endParaRPr lang="en-IN" sz="12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04778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5536" y="1059582"/>
            <a:ext cx="784887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Symbol" panose="05050102010706020507" pitchFamily="18" charset="2"/>
              <a:buChar char="®"/>
            </a:pPr>
            <a:r>
              <a:rPr lang="en-US" alt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Let us consider an example where BI tools fit in real world business:</a:t>
            </a:r>
          </a:p>
          <a:p>
            <a:r>
              <a:rPr lang="en-US" alt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Ex</a:t>
            </a:r>
            <a:r>
              <a:rPr lang="en-US" alt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BANK</a:t>
            </a:r>
          </a:p>
          <a:p>
            <a:pPr marL="285750" indent="-285750">
              <a:buFont typeface="Symbol" panose="05050102010706020507" pitchFamily="18" charset="2"/>
              <a:buChar char="®"/>
            </a:pPr>
            <a:endParaRPr lang="en-US" alt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®"/>
            </a:pPr>
            <a:r>
              <a:rPr lang="en-US" alt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Bank has many customers across many branches with many employees belonging to many departments.</a:t>
            </a:r>
            <a:endParaRPr lang="en-IN" alt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5536" y="177942"/>
            <a:ext cx="2217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800" dirty="0" smtClean="0">
                <a:solidFill>
                  <a:prstClr val="black"/>
                </a:solidFill>
              </a:rPr>
              <a:t>Bank Example</a:t>
            </a:r>
            <a:endParaRPr lang="en-IN" sz="26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5174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 bwMode="auto">
          <a:xfrm>
            <a:off x="611560" y="915566"/>
            <a:ext cx="8280920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®"/>
              <a:tabLst/>
              <a:defRPr/>
            </a:pPr>
            <a:r>
              <a:rPr kumimoji="0" lang="en-US" altLang="en-US" sz="13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Assume Bank is storing its transactions in different database systems based on the number</a:t>
            </a:r>
            <a:r>
              <a:rPr kumimoji="0" lang="en-US" altLang="en-US" sz="13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altLang="en-US" sz="13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transactions it gets.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3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300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altLang="en-US" sz="1300" kern="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                                      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300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altLang="en-US" sz="1300" kern="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                                            </a:t>
            </a:r>
            <a:r>
              <a:rPr kumimoji="0" lang="en-US" altLang="en-US" sz="13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Sql</a:t>
            </a:r>
            <a:r>
              <a:rPr kumimoji="0" lang="en-US" altLang="en-US" sz="13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Server/Oracle, etc., - City </a:t>
            </a:r>
            <a:r>
              <a:rPr lang="en-US" altLang="en-US" sz="1300" kern="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</a:t>
            </a:r>
            <a:r>
              <a:rPr kumimoji="0" lang="en-US" altLang="en-US" sz="13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ran</a:t>
            </a:r>
            <a:r>
              <a:rPr lang="en-US" altLang="en-US" sz="1300" kern="0" dirty="0" err="1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sactions</a:t>
            </a:r>
            <a:endParaRPr kumimoji="0" lang="en-US" altLang="en-US" sz="13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3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3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		           Excel Sheets – Town Transactions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3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3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3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		           Notepads, CSV files – Village Transactions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	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3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Flowchart: Magnetic Disk 1"/>
          <p:cNvSpPr>
            <a:spLocks noChangeArrowheads="1"/>
          </p:cNvSpPr>
          <p:nvPr/>
        </p:nvSpPr>
        <p:spPr bwMode="auto">
          <a:xfrm>
            <a:off x="759046" y="1995686"/>
            <a:ext cx="1775365" cy="648072"/>
          </a:xfrm>
          <a:prstGeom prst="flowChartMagneticDisk">
            <a:avLst/>
          </a:prstGeom>
          <a:solidFill>
            <a:srgbClr val="BBE0E3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Database</a:t>
            </a:r>
            <a:endParaRPr kumimoji="0" lang="en-IN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" name="Flowchart: Magnetic Disk 4"/>
          <p:cNvSpPr>
            <a:spLocks noChangeArrowheads="1"/>
          </p:cNvSpPr>
          <p:nvPr/>
        </p:nvSpPr>
        <p:spPr bwMode="auto">
          <a:xfrm>
            <a:off x="774555" y="2829803"/>
            <a:ext cx="1759856" cy="678051"/>
          </a:xfrm>
          <a:prstGeom prst="flowChartMagneticDisk">
            <a:avLst/>
          </a:prstGeom>
          <a:solidFill>
            <a:srgbClr val="BBE0E3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Excel</a:t>
            </a:r>
            <a:endParaRPr kumimoji="0" lang="en-IN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" name="Flowchart: Magnetic Disk 5"/>
          <p:cNvSpPr>
            <a:spLocks noChangeArrowheads="1"/>
          </p:cNvSpPr>
          <p:nvPr/>
        </p:nvSpPr>
        <p:spPr bwMode="auto">
          <a:xfrm>
            <a:off x="774555" y="3723878"/>
            <a:ext cx="1790874" cy="678051"/>
          </a:xfrm>
          <a:prstGeom prst="flowChartMagneticDisk">
            <a:avLst/>
          </a:prstGeom>
          <a:solidFill>
            <a:srgbClr val="BBE0E3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Flatfiles</a:t>
            </a:r>
            <a:endParaRPr kumimoji="0" lang="en-IN" alt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536" y="177942"/>
            <a:ext cx="2217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800" dirty="0" smtClean="0">
                <a:solidFill>
                  <a:prstClr val="black"/>
                </a:solidFill>
              </a:rPr>
              <a:t>Bank Example</a:t>
            </a:r>
            <a:endParaRPr lang="en-IN" sz="26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64139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611560" y="1059582"/>
            <a:ext cx="7772400" cy="162381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ymbol" panose="05050102010706020507" pitchFamily="18" charset="2"/>
              <a:buChar char="®"/>
            </a:pP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need to integrate these data into one centralized database </a:t>
            </a:r>
            <a:r>
              <a:rPr lang="en-US" altLang="en-US" sz="1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i.e</a:t>
            </a: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ODS</a:t>
            </a:r>
          </a:p>
          <a:p>
            <a:pPr>
              <a:buFont typeface="Symbol" panose="05050102010706020507" pitchFamily="18" charset="2"/>
              <a:buChar char="®"/>
            </a:pPr>
            <a:endParaRPr lang="en-US" alt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Symbol" panose="05050102010706020507" pitchFamily="18" charset="2"/>
              <a:buChar char="®"/>
            </a:pP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 SSIS plays ETL roles to integrate data from different heterogeneous system to ODS</a:t>
            </a:r>
          </a:p>
          <a:p>
            <a:pPr>
              <a:buFont typeface="Symbol" panose="05050102010706020507" pitchFamily="18" charset="2"/>
              <a:buChar char="®"/>
            </a:pPr>
            <a:endParaRPr lang="en-IN" alt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5536" y="155640"/>
            <a:ext cx="52532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800" dirty="0">
                <a:solidFill>
                  <a:prstClr val="black"/>
                </a:solidFill>
              </a:rPr>
              <a:t>Phase 1: SSIS [Integration Services]</a:t>
            </a:r>
            <a:endParaRPr lang="en-IN" sz="26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7594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Magnetic Disk 3"/>
          <p:cNvSpPr>
            <a:spLocks noChangeArrowheads="1"/>
          </p:cNvSpPr>
          <p:nvPr/>
        </p:nvSpPr>
        <p:spPr bwMode="auto">
          <a:xfrm>
            <a:off x="2213050" y="1110630"/>
            <a:ext cx="1566862" cy="762000"/>
          </a:xfrm>
          <a:prstGeom prst="flowChartMagneticDisk">
            <a:avLst/>
          </a:prstGeom>
          <a:solidFill>
            <a:srgbClr val="BBE0E3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Database</a:t>
            </a:r>
            <a:endParaRPr kumimoji="0" lang="en-I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1" name="Flowchart: Magnetic Disk 4"/>
          <p:cNvSpPr>
            <a:spLocks noChangeArrowheads="1"/>
          </p:cNvSpPr>
          <p:nvPr/>
        </p:nvSpPr>
        <p:spPr bwMode="auto">
          <a:xfrm>
            <a:off x="2198762" y="2067694"/>
            <a:ext cx="1539875" cy="762000"/>
          </a:xfrm>
          <a:prstGeom prst="flowChartMagneticDisk">
            <a:avLst/>
          </a:prstGeom>
          <a:solidFill>
            <a:srgbClr val="BBE0E3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Excel</a:t>
            </a:r>
            <a:endParaRPr kumimoji="0" lang="en-I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2" name="Flowchart: Magnetic Disk 5"/>
          <p:cNvSpPr>
            <a:spLocks noChangeArrowheads="1"/>
          </p:cNvSpPr>
          <p:nvPr/>
        </p:nvSpPr>
        <p:spPr bwMode="auto">
          <a:xfrm>
            <a:off x="2184475" y="3168030"/>
            <a:ext cx="1568450" cy="762000"/>
          </a:xfrm>
          <a:prstGeom prst="flowChartMagneticDisk">
            <a:avLst/>
          </a:prstGeom>
          <a:solidFill>
            <a:srgbClr val="BBE0E3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Flatfiles</a:t>
            </a:r>
            <a:endParaRPr kumimoji="0" lang="en-I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3" name="Flowchart: Magnetic Disk 6"/>
          <p:cNvSpPr>
            <a:spLocks noChangeArrowheads="1"/>
          </p:cNvSpPr>
          <p:nvPr/>
        </p:nvSpPr>
        <p:spPr bwMode="auto">
          <a:xfrm>
            <a:off x="5913512" y="2067694"/>
            <a:ext cx="1539875" cy="762000"/>
          </a:xfrm>
          <a:prstGeom prst="flowChartMagneticDisk">
            <a:avLst/>
          </a:prstGeom>
          <a:solidFill>
            <a:srgbClr val="BBE0E3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    ODS</a:t>
            </a:r>
            <a:endParaRPr kumimoji="0" lang="en-I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cxnSp>
        <p:nvCxnSpPr>
          <p:cNvPr id="14" name="Straight Arrow Connector 8"/>
          <p:cNvCxnSpPr>
            <a:cxnSpLocks noChangeShapeType="1"/>
            <a:stCxn id="10" idx="4"/>
          </p:cNvCxnSpPr>
          <p:nvPr/>
        </p:nvCxnSpPr>
        <p:spPr bwMode="auto">
          <a:xfrm>
            <a:off x="3779912" y="1491630"/>
            <a:ext cx="2133600" cy="792088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cxnSp>
        <p:nvCxnSpPr>
          <p:cNvPr id="15" name="Straight Arrow Connector 10"/>
          <p:cNvCxnSpPr>
            <a:cxnSpLocks noChangeShapeType="1"/>
            <a:stCxn id="11" idx="4"/>
            <a:endCxn id="13" idx="2"/>
          </p:cNvCxnSpPr>
          <p:nvPr/>
        </p:nvCxnSpPr>
        <p:spPr bwMode="auto">
          <a:xfrm>
            <a:off x="3738637" y="2448694"/>
            <a:ext cx="2174875" cy="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cxnSp>
        <p:nvCxnSpPr>
          <p:cNvPr id="16" name="Straight Arrow Connector 12"/>
          <p:cNvCxnSpPr>
            <a:cxnSpLocks noChangeShapeType="1"/>
            <a:stCxn id="12" idx="4"/>
          </p:cNvCxnSpPr>
          <p:nvPr/>
        </p:nvCxnSpPr>
        <p:spPr bwMode="auto">
          <a:xfrm flipV="1">
            <a:off x="3752925" y="2622030"/>
            <a:ext cx="2160587" cy="92700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18" name="TextBox 17"/>
          <p:cNvSpPr txBox="1"/>
          <p:nvPr/>
        </p:nvSpPr>
        <p:spPr>
          <a:xfrm>
            <a:off x="395536" y="155640"/>
            <a:ext cx="52532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800" dirty="0">
                <a:solidFill>
                  <a:prstClr val="black"/>
                </a:solidFill>
              </a:rPr>
              <a:t>Phase 1: SSIS [Integration Services]</a:t>
            </a:r>
            <a:endParaRPr lang="en-IN" sz="26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829869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AutoShape 4" descr="https://encrypted-tbn1.gstatic.com/images?q=tbn:ANd9GcTQSFcPrZNm5CIwfVS1XbuRXn7MUFAftYh6hQnDwIbhrQS7-NThtnFwU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509830" y="791734"/>
            <a:ext cx="81369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Clr>
                <a:prstClr val="black"/>
              </a:buClr>
              <a:buFont typeface="Symbol" panose="05050102010706020507" pitchFamily="18" charset="2"/>
              <a:buChar char=""/>
            </a:pPr>
            <a:r>
              <a:rPr lang="en-IN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Next step is to </a:t>
            </a:r>
            <a:r>
              <a:rPr lang="en-IN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analyse</a:t>
            </a:r>
            <a:r>
              <a:rPr lang="en-IN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the stored centralized </a:t>
            </a:r>
            <a:r>
              <a:rPr lang="en-IN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where in data</a:t>
            </a:r>
            <a:r>
              <a:rPr lang="en-IN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IN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divided </a:t>
            </a:r>
            <a:r>
              <a:rPr lang="en-IN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into</a:t>
            </a:r>
            <a:r>
              <a:rPr lang="en-IN" sz="1200" dirty="0">
                <a:solidFill>
                  <a:srgbClr val="55555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IN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Marts</a:t>
            </a:r>
            <a:r>
              <a:rPr lang="en-IN" sz="1200" dirty="0">
                <a:solidFill>
                  <a:srgbClr val="55555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IN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 which analytic process is </a:t>
            </a:r>
            <a:r>
              <a:rPr lang="en-IN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done</a:t>
            </a:r>
          </a:p>
          <a:p>
            <a:pPr marL="171450" indent="-171450">
              <a:lnSpc>
                <a:spcPct val="150000"/>
              </a:lnSpc>
              <a:buClr>
                <a:prstClr val="black"/>
              </a:buClr>
              <a:buFont typeface="Symbol" panose="05050102010706020507" pitchFamily="18" charset="2"/>
              <a:buChar char=""/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Analysis</a:t>
            </a:r>
            <a:r>
              <a:rPr lang="en-IN" sz="1200" dirty="0">
                <a:solidFill>
                  <a:srgbClr val="55555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IN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services use OLAP (Online Analytical Processing</a:t>
            </a:r>
            <a:r>
              <a:rPr lang="en-IN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component </a:t>
            </a:r>
            <a:r>
              <a:rPr lang="en-IN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 data mining </a:t>
            </a:r>
            <a:r>
              <a:rPr lang="en-IN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capabilities which as a result gives</a:t>
            </a:r>
            <a:r>
              <a:rPr lang="en-IN" sz="1200" dirty="0" smtClean="0">
                <a:solidFill>
                  <a:srgbClr val="55555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multi-dimensional </a:t>
            </a:r>
            <a:r>
              <a:rPr lang="en-IN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structures </a:t>
            </a:r>
            <a:r>
              <a:rPr lang="en-IN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called</a:t>
            </a:r>
            <a:r>
              <a:rPr lang="en-IN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CUBES</a:t>
            </a:r>
            <a:r>
              <a:rPr lang="en-IN" sz="12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IN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</a:t>
            </a:r>
            <a:r>
              <a:rPr lang="en-IN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pre-calculate </a:t>
            </a:r>
            <a:r>
              <a:rPr lang="en-IN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store complex aggregations, and also to build mining models to perform data analysis which helps </a:t>
            </a:r>
            <a:r>
              <a:rPr lang="en-IN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identifying valuable </a:t>
            </a:r>
            <a:r>
              <a:rPr lang="en-IN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information like what are the recent trends, patterns, dislikes of </a:t>
            </a:r>
            <a:r>
              <a:rPr lang="en-IN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customers</a:t>
            </a:r>
          </a:p>
          <a:p>
            <a:pPr marL="171450" indent="-171450">
              <a:lnSpc>
                <a:spcPct val="150000"/>
              </a:lnSpc>
              <a:buClr>
                <a:prstClr val="black"/>
              </a:buClr>
              <a:buFont typeface="Symbol" panose="05050102010706020507" pitchFamily="18" charset="2"/>
              <a:buChar char=""/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Business </a:t>
            </a:r>
            <a:r>
              <a:rPr lang="en-IN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analyst</a:t>
            </a:r>
            <a:r>
              <a:rPr lang="en-IN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then perform data mining function on multi dimensional cube structure to look data from different </a:t>
            </a:r>
            <a:r>
              <a:rPr lang="en-IN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perspectives</a:t>
            </a:r>
            <a:endParaRPr lang="en-IN" sz="120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155640"/>
            <a:ext cx="4938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800" dirty="0" smtClean="0">
                <a:solidFill>
                  <a:prstClr val="black"/>
                </a:solidFill>
              </a:rPr>
              <a:t>Phase 2: SSAS [Analysis Services]</a:t>
            </a:r>
            <a:endParaRPr lang="en-IN" sz="2600" dirty="0">
              <a:solidFill>
                <a:srgbClr val="262626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842592" y="2787774"/>
            <a:ext cx="5464522" cy="2149207"/>
            <a:chOff x="1475656" y="2355726"/>
            <a:chExt cx="5573315" cy="235188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5656" y="2787774"/>
              <a:ext cx="1872208" cy="1872208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6838" y="2355726"/>
              <a:ext cx="2304256" cy="2304256"/>
            </a:xfrm>
            <a:prstGeom prst="rect">
              <a:avLst/>
            </a:prstGeom>
          </p:spPr>
        </p:pic>
        <p:sp>
          <p:nvSpPr>
            <p:cNvPr id="9" name="Right Arrow 8"/>
            <p:cNvSpPr/>
            <p:nvPr/>
          </p:nvSpPr>
          <p:spPr>
            <a:xfrm>
              <a:off x="3707904" y="3435846"/>
              <a:ext cx="720080" cy="288032"/>
            </a:xfrm>
            <a:prstGeom prst="rightArrow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558338" y="4404489"/>
              <a:ext cx="2490633" cy="3031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200" dirty="0" smtClean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Multi </a:t>
              </a:r>
              <a:r>
                <a:rPr lang="en-IN" sz="120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Dimensional </a:t>
              </a:r>
              <a:r>
                <a:rPr lang="en-IN" sz="1200" dirty="0" smtClean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analysis: CUBE</a:t>
              </a:r>
              <a:endParaRPr lang="en-IN" sz="1200" dirty="0">
                <a:solidFill>
                  <a:prstClr val="black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707904" y="2989181"/>
              <a:ext cx="72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</a:rPr>
                <a:t>OLAP</a:t>
              </a:r>
              <a:endParaRPr lang="en-IN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059851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AutoShape 4" descr="https://encrypted-tbn1.gstatic.com/images?q=tbn:ANd9GcTQSFcPrZNm5CIwfVS1XbuRXn7MUFAftYh6hQnDwIbhrQS7-NThtnFwU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5536" y="155640"/>
            <a:ext cx="5179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800" dirty="0" smtClean="0">
                <a:solidFill>
                  <a:prstClr val="black"/>
                </a:solidFill>
              </a:rPr>
              <a:t>Phase 3: SSRS [Reporting Services]</a:t>
            </a:r>
            <a:endParaRPr lang="en-IN" sz="2600" dirty="0">
              <a:solidFill>
                <a:srgbClr val="262626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537115" y="2329956"/>
            <a:ext cx="7781737" cy="2400659"/>
            <a:chOff x="462671" y="2404503"/>
            <a:chExt cx="8004417" cy="247168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671" y="2456863"/>
              <a:ext cx="2259276" cy="210568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18646">
              <a:off x="5286164" y="3693748"/>
              <a:ext cx="756014" cy="84420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084" y="2939485"/>
              <a:ext cx="1028140" cy="102814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0987" y="2404503"/>
              <a:ext cx="932517" cy="81032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5944" y="2678667"/>
              <a:ext cx="1311144" cy="1446114"/>
            </a:xfrm>
            <a:prstGeom prst="rect">
              <a:avLst/>
            </a:prstGeom>
          </p:spPr>
        </p:pic>
        <p:sp>
          <p:nvSpPr>
            <p:cNvPr id="15" name="Right Arrow 14"/>
            <p:cNvSpPr/>
            <p:nvPr/>
          </p:nvSpPr>
          <p:spPr>
            <a:xfrm>
              <a:off x="2645965" y="3256979"/>
              <a:ext cx="607515" cy="226085"/>
            </a:xfrm>
            <a:prstGeom prst="rightArrow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7" name="Right Arrow 16"/>
            <p:cNvSpPr/>
            <p:nvPr/>
          </p:nvSpPr>
          <p:spPr>
            <a:xfrm rot="19768385">
              <a:off x="4477035" y="2985021"/>
              <a:ext cx="607515" cy="226085"/>
            </a:xfrm>
            <a:prstGeom prst="rightArrow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8" name="Right Arrow 17"/>
            <p:cNvSpPr/>
            <p:nvPr/>
          </p:nvSpPr>
          <p:spPr>
            <a:xfrm rot="1646593">
              <a:off x="4483774" y="3747826"/>
              <a:ext cx="607515" cy="226085"/>
            </a:xfrm>
            <a:prstGeom prst="rightArrow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20" name="Right Arrow 19"/>
            <p:cNvSpPr/>
            <p:nvPr/>
          </p:nvSpPr>
          <p:spPr>
            <a:xfrm>
              <a:off x="6353774" y="3323234"/>
              <a:ext cx="607515" cy="226085"/>
            </a:xfrm>
            <a:prstGeom prst="rightArrow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92033" y="4339768"/>
              <a:ext cx="1440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Cubes</a:t>
              </a:r>
              <a:endParaRPr lang="en-IN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50233" y="3955315"/>
              <a:ext cx="1440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Mining</a:t>
              </a:r>
              <a:endParaRPr lang="en-IN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999000" y="4599190"/>
              <a:ext cx="1440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Reports</a:t>
              </a:r>
              <a:endParaRPr lang="en-IN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772355" y="4006282"/>
            <a:ext cx="1400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Success</a:t>
            </a:r>
            <a:endParaRPr lang="en-IN" sz="120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7115" y="826976"/>
            <a:ext cx="827028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Clr>
                <a:prstClr val="black"/>
              </a:buClr>
              <a:buFont typeface="Symbol" panose="05050102010706020507" pitchFamily="18" charset="2"/>
              <a:buChar char=""/>
            </a:pPr>
            <a:r>
              <a:rPr lang="en-IN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gain insights about the analysis, we need get the data </a:t>
            </a:r>
            <a:r>
              <a:rPr lang="en-IN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graphically </a:t>
            </a:r>
            <a:r>
              <a:rPr lang="en-IN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visualised so </a:t>
            </a:r>
            <a:r>
              <a:rPr lang="en-IN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that </a:t>
            </a:r>
            <a:r>
              <a:rPr lang="en-IN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company</a:t>
            </a:r>
            <a:r>
              <a:rPr lang="en-IN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endParaRPr lang="en-IN" sz="1200" dirty="0" smtClean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prstClr val="black"/>
              </a:buClr>
            </a:pPr>
            <a:r>
              <a:rPr lang="en-IN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N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can make effective decision to enhance their revenue, gain maximum profit and to reduce time wastage</a:t>
            </a:r>
          </a:p>
          <a:p>
            <a:pPr>
              <a:buClr>
                <a:prstClr val="black"/>
              </a:buClr>
            </a:pPr>
            <a:r>
              <a:rPr lang="en-IN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N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So, this is done in forms of 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Reports, Scorecards, Plans, Dashboards, Excel workbooks</a:t>
            </a:r>
            <a:r>
              <a:rPr lang="en-IN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etc.</a:t>
            </a:r>
          </a:p>
          <a:p>
            <a:pPr marL="171450" indent="-171450">
              <a:buClr>
                <a:prstClr val="black"/>
              </a:buClr>
              <a:buFont typeface="Symbol" panose="05050102010706020507" pitchFamily="18" charset="2"/>
              <a:buChar char=""/>
            </a:pPr>
            <a:endParaRPr lang="en-IN" sz="1200" dirty="0" smtClean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Clr>
                <a:prstClr val="black"/>
              </a:buClr>
              <a:buFont typeface="Symbol" panose="05050102010706020507" pitchFamily="18" charset="2"/>
              <a:buChar char=""/>
            </a:pPr>
            <a:r>
              <a:rPr lang="en-IN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These reports will show the organization what is the </a:t>
            </a:r>
            <a:r>
              <a:rPr lang="en-IN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revenue in </a:t>
            </a:r>
            <a:r>
              <a:rPr lang="en-IN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specific time at specific place, where </a:t>
            </a:r>
            <a:r>
              <a:rPr lang="en-IN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hold </a:t>
            </a:r>
            <a:r>
              <a:rPr lang="en-IN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the </a:t>
            </a:r>
            <a:r>
              <a:rPr lang="en-IN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market is,</a:t>
            </a:r>
            <a:r>
              <a:rPr lang="en-IN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in which part they are lacking and where it needs to be enhanced and many other things which end users would like to know about</a:t>
            </a:r>
            <a:endParaRPr lang="en-IN" sz="120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52333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2283718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20000"/>
              </a:spcBef>
              <a:buSzPct val="80000"/>
            </a:pPr>
            <a:r>
              <a:rPr lang="en-US" altLang="en-US" sz="3200" b="1" dirty="0" smtClean="0">
                <a:solidFill>
                  <a:srgbClr val="0070C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Comparison of MSBI with Other tools</a:t>
            </a:r>
            <a:endParaRPr lang="en-US" altLang="en-US" sz="3200" b="1" dirty="0">
              <a:solidFill>
                <a:srgbClr val="0070C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7" descr="edureka logol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639118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69" y="805180"/>
            <a:ext cx="4235999" cy="3295607"/>
          </a:xfrm>
          <a:prstGeom prst="rect">
            <a:avLst/>
          </a:prstGeom>
        </p:spPr>
      </p:pic>
      <p:pic>
        <p:nvPicPr>
          <p:cNvPr id="3" name="Picture 7" descr="edureka logol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AutoShape 4" descr="https://encrypted-tbn1.gstatic.com/images?q=tbn:ANd9GcTQSFcPrZNm5CIwfVS1XbuRXn7MUFAftYh6hQnDwIbhrQS7-NThtnFwUQ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0375" y="160337"/>
            <a:ext cx="362881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600" dirty="0" smtClean="0">
                <a:solidFill>
                  <a:srgbClr val="262626"/>
                </a:solidFill>
              </a:rPr>
              <a:t>Data is everywhere but….</a:t>
            </a:r>
            <a:endParaRPr lang="en-IN" sz="2600" dirty="0">
              <a:solidFill>
                <a:srgbClr val="262626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72339" y="1419622"/>
            <a:ext cx="50203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 cant find data I need…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Data is scattered over the network</a:t>
            </a:r>
          </a:p>
          <a:p>
            <a:endParaRPr lang="en-US" sz="1200" dirty="0" smtClean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I cant get data I need…</a:t>
            </a:r>
          </a:p>
          <a:p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</a:t>
            </a:r>
            <a:r>
              <a:rPr lang="en-US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Need an Expert to get required data</a:t>
            </a:r>
          </a:p>
          <a:p>
            <a:endParaRPr lang="en-US" sz="1200" dirty="0" smtClean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I cant understand this data .…</a:t>
            </a:r>
          </a:p>
          <a:p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</a:t>
            </a:r>
            <a:r>
              <a:rPr lang="en-US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Given data is very poorly documented</a:t>
            </a:r>
          </a:p>
          <a:p>
            <a:endParaRPr lang="en-US" sz="1200" dirty="0" smtClean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I </a:t>
            </a:r>
            <a:r>
              <a:rPr lang="en-IN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cant 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</a:t>
            </a:r>
            <a:r>
              <a:rPr lang="en-IN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data .…</a:t>
            </a:r>
          </a:p>
          <a:p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</a:t>
            </a:r>
            <a:r>
              <a:rPr lang="en-US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Results are unexpected</a:t>
            </a:r>
          </a:p>
          <a:p>
            <a:r>
              <a:rPr lang="en-US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 </a:t>
            </a:r>
            <a:r>
              <a:rPr lang="en-US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This data needs to be converted to  		         	      another form</a:t>
            </a:r>
            <a:endParaRPr lang="en-IN" sz="120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IN" sz="1200" dirty="0" smtClean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IN" sz="1200" dirty="0" smtClean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20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67136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143923" y="900663"/>
            <a:ext cx="1775945" cy="32366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919868" y="903482"/>
            <a:ext cx="4185511" cy="36724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579" y="3796607"/>
            <a:ext cx="693090" cy="27616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027" y="3767703"/>
            <a:ext cx="1240853" cy="305064"/>
          </a:xfrm>
          <a:prstGeom prst="rect">
            <a:avLst/>
          </a:prstGeom>
        </p:spPr>
      </p:pic>
      <p:sp>
        <p:nvSpPr>
          <p:cNvPr id="62" name="Title 1"/>
          <p:cNvSpPr txBox="1">
            <a:spLocks/>
          </p:cNvSpPr>
          <p:nvPr/>
        </p:nvSpPr>
        <p:spPr>
          <a:xfrm>
            <a:off x="369728" y="154425"/>
            <a:ext cx="5497672" cy="43612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35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2600" dirty="0" smtClean="0">
                <a:solidFill>
                  <a:srgbClr val="262626"/>
                </a:solidFill>
              </a:rPr>
              <a:t>MSBI: Most Reliable Solution</a:t>
            </a:r>
            <a:endParaRPr lang="en-IN" sz="2600" dirty="0">
              <a:solidFill>
                <a:srgbClr val="262626"/>
              </a:solidFill>
            </a:endParaRPr>
          </a:p>
        </p:txBody>
      </p:sp>
      <p:pic>
        <p:nvPicPr>
          <p:cNvPr id="63" name="Picture 7" descr="edureka logol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193" y="3716787"/>
            <a:ext cx="1224136" cy="4502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29364" y="4018281"/>
            <a:ext cx="13681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 Cost </a:t>
            </a:r>
          </a:p>
          <a:p>
            <a:pPr algn="ctr"/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 </a:t>
            </a:r>
            <a:r>
              <a:rPr lang="en-US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25K</a:t>
            </a:r>
            <a:endParaRPr lang="en-IN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58833" y="4035832"/>
            <a:ext cx="13681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 Cost </a:t>
            </a:r>
          </a:p>
          <a:p>
            <a:pPr algn="ctr"/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 </a:t>
            </a:r>
            <a:r>
              <a:rPr lang="en-US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25K</a:t>
            </a:r>
            <a:endParaRPr lang="en-IN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55976" y="4034786"/>
            <a:ext cx="13681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 Cost </a:t>
            </a:r>
          </a:p>
          <a:p>
            <a:pPr algn="ctr"/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 </a:t>
            </a:r>
            <a:r>
              <a:rPr lang="en-US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40K</a:t>
            </a:r>
            <a:endParaRPr lang="en-IN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Can 22"/>
          <p:cNvSpPr/>
          <p:nvPr/>
        </p:nvSpPr>
        <p:spPr>
          <a:xfrm>
            <a:off x="3261566" y="3254824"/>
            <a:ext cx="970873" cy="427120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27" name="Can 26"/>
          <p:cNvSpPr/>
          <p:nvPr/>
        </p:nvSpPr>
        <p:spPr>
          <a:xfrm>
            <a:off x="4507013" y="3063969"/>
            <a:ext cx="970873" cy="649679"/>
          </a:xfrm>
          <a:prstGeom prst="can">
            <a:avLst>
              <a:gd name="adj" fmla="val 22033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28" name="Can 27"/>
          <p:cNvSpPr/>
          <p:nvPr/>
        </p:nvSpPr>
        <p:spPr>
          <a:xfrm>
            <a:off x="5757209" y="3271901"/>
            <a:ext cx="970873" cy="427120"/>
          </a:xfrm>
          <a:prstGeom prst="ca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208079" y="3525535"/>
            <a:ext cx="1684206" cy="435661"/>
          </a:xfrm>
          <a:prstGeom prst="roundRect">
            <a:avLst/>
          </a:prstGeom>
        </p:spPr>
        <p:style>
          <a:lnRef idx="0">
            <a:schemeClr val="accent5"/>
          </a:lnRef>
          <a:fillRef idx="1003">
            <a:schemeClr val="dk1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Base Product</a:t>
            </a:r>
            <a:endParaRPr lang="en-IN" sz="1400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8031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143923" y="900663"/>
            <a:ext cx="1775945" cy="32366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919868" y="903482"/>
            <a:ext cx="4185511" cy="36724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29364" y="4018281"/>
            <a:ext cx="13681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 Cost </a:t>
            </a:r>
          </a:p>
          <a:p>
            <a:pPr algn="ctr"/>
            <a:r>
              <a:rPr lang="en-US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 </a:t>
            </a:r>
            <a:r>
              <a:rPr lang="en-US" sz="10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25K</a:t>
            </a:r>
            <a:endParaRPr lang="en-IN" sz="1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58833" y="4035832"/>
            <a:ext cx="13681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 </a:t>
            </a:r>
            <a:r>
              <a:rPr lang="en-US" sz="10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Cost </a:t>
            </a:r>
            <a:endParaRPr lang="en-US" sz="1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$ 3</a:t>
            </a:r>
            <a:r>
              <a:rPr lang="en-US" sz="10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5K</a:t>
            </a:r>
            <a:endParaRPr lang="en-IN" sz="1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55976" y="4034786"/>
            <a:ext cx="13681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 Cost </a:t>
            </a:r>
          </a:p>
          <a:p>
            <a:pPr algn="ctr"/>
            <a:r>
              <a:rPr lang="en-US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 </a:t>
            </a:r>
            <a:r>
              <a:rPr lang="en-US" sz="10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56K</a:t>
            </a:r>
            <a:endParaRPr lang="en-IN" sz="1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208079" y="3525534"/>
            <a:ext cx="1684206" cy="435661"/>
          </a:xfrm>
          <a:prstGeom prst="roundRect">
            <a:avLst/>
          </a:prstGeom>
        </p:spPr>
        <p:style>
          <a:lnRef idx="0">
            <a:schemeClr val="accent5"/>
          </a:lnRef>
          <a:fillRef idx="1003">
            <a:schemeClr val="dk1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Base Product</a:t>
            </a:r>
            <a:endParaRPr lang="en-IN" sz="1400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Can 41"/>
          <p:cNvSpPr/>
          <p:nvPr/>
        </p:nvSpPr>
        <p:spPr>
          <a:xfrm>
            <a:off x="3256816" y="3271901"/>
            <a:ext cx="970873" cy="427120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43" name="Can 42"/>
          <p:cNvSpPr/>
          <p:nvPr/>
        </p:nvSpPr>
        <p:spPr>
          <a:xfrm>
            <a:off x="4507013" y="3063968"/>
            <a:ext cx="970873" cy="649679"/>
          </a:xfrm>
          <a:prstGeom prst="can">
            <a:avLst>
              <a:gd name="adj" fmla="val 22033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44" name="Can 43"/>
          <p:cNvSpPr/>
          <p:nvPr/>
        </p:nvSpPr>
        <p:spPr>
          <a:xfrm>
            <a:off x="5757209" y="3271901"/>
            <a:ext cx="970873" cy="427120"/>
          </a:xfrm>
          <a:prstGeom prst="ca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1208079" y="2965828"/>
            <a:ext cx="1684206" cy="435661"/>
          </a:xfrm>
          <a:prstGeom prst="roundRect">
            <a:avLst/>
          </a:prstGeom>
        </p:spPr>
        <p:style>
          <a:lnRef idx="0">
            <a:schemeClr val="accent5"/>
          </a:lnRef>
          <a:fillRef idx="1003">
            <a:schemeClr val="dk1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Manageability</a:t>
            </a:r>
            <a:endParaRPr lang="en-IN" sz="1400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6" name="Can 45"/>
          <p:cNvSpPr/>
          <p:nvPr/>
        </p:nvSpPr>
        <p:spPr>
          <a:xfrm>
            <a:off x="4507013" y="2903983"/>
            <a:ext cx="970873" cy="243951"/>
          </a:xfrm>
          <a:prstGeom prst="can">
            <a:avLst>
              <a:gd name="adj" fmla="val 35643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47" name="Can 46"/>
          <p:cNvSpPr/>
          <p:nvPr/>
        </p:nvSpPr>
        <p:spPr>
          <a:xfrm>
            <a:off x="5750660" y="3087687"/>
            <a:ext cx="970873" cy="243951"/>
          </a:xfrm>
          <a:prstGeom prst="can">
            <a:avLst>
              <a:gd name="adj" fmla="val 35643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204226" y="2687656"/>
            <a:ext cx="103001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SQL Server </a:t>
            </a:r>
          </a:p>
          <a:p>
            <a:pPr algn="ctr"/>
            <a:r>
              <a:rPr 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(included)</a:t>
            </a:r>
            <a:endParaRPr lang="en-IN" sz="1100" dirty="0">
              <a:solidFill>
                <a:prstClr val="black">
                  <a:lumMod val="75000"/>
                  <a:lumOff val="25000"/>
                </a:prst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713638" y="2411783"/>
            <a:ext cx="110163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Performance</a:t>
            </a:r>
          </a:p>
          <a:p>
            <a:pPr algn="ctr"/>
            <a:r>
              <a:rPr 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Expert</a:t>
            </a:r>
          </a:p>
          <a:p>
            <a:pPr algn="ctr"/>
            <a:r>
              <a:rPr 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$ 10k</a:t>
            </a:r>
            <a:endParaRPr lang="en-IN" sz="1100" dirty="0">
              <a:solidFill>
                <a:prstClr val="black">
                  <a:lumMod val="75000"/>
                  <a:lumOff val="25000"/>
                </a:prst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458932" y="1738105"/>
            <a:ext cx="10300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Tuning</a:t>
            </a:r>
          </a:p>
          <a:p>
            <a:pPr algn="ctr"/>
            <a:r>
              <a:rPr 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$ 3K</a:t>
            </a:r>
          </a:p>
          <a:p>
            <a:pPr algn="ctr"/>
            <a:r>
              <a:rPr 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Diagnostics</a:t>
            </a:r>
          </a:p>
          <a:p>
            <a:pPr algn="ctr"/>
            <a:r>
              <a:rPr 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$ 3K</a:t>
            </a:r>
          </a:p>
          <a:p>
            <a:pPr algn="ctr"/>
            <a:r>
              <a:rPr 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Partitioning</a:t>
            </a:r>
          </a:p>
          <a:p>
            <a:pPr algn="ctr"/>
            <a:r>
              <a:rPr 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$ 10k</a:t>
            </a:r>
          </a:p>
        </p:txBody>
      </p:sp>
      <p:sp>
        <p:nvSpPr>
          <p:cNvPr id="73" name="Title 1"/>
          <p:cNvSpPr txBox="1">
            <a:spLocks/>
          </p:cNvSpPr>
          <p:nvPr/>
        </p:nvSpPr>
        <p:spPr>
          <a:xfrm>
            <a:off x="369728" y="154425"/>
            <a:ext cx="5497672" cy="43612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35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2600" dirty="0" smtClean="0">
                <a:solidFill>
                  <a:srgbClr val="262626"/>
                </a:solidFill>
              </a:rPr>
              <a:t>MSBI: Most Reliable Solution</a:t>
            </a:r>
            <a:endParaRPr lang="en-IN" sz="2600" dirty="0">
              <a:solidFill>
                <a:srgbClr val="262626"/>
              </a:solidFill>
            </a:endParaRPr>
          </a:p>
        </p:txBody>
      </p:sp>
      <p:pic>
        <p:nvPicPr>
          <p:cNvPr id="74" name="Picture 7" descr="edureka logol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579" y="3796607"/>
            <a:ext cx="693090" cy="27616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0027" y="3767703"/>
            <a:ext cx="1240853" cy="30506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193" y="3716787"/>
            <a:ext cx="1224136" cy="45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750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143923" y="900663"/>
            <a:ext cx="1775945" cy="32366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919868" y="903482"/>
            <a:ext cx="4185511" cy="36724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029364" y="4018281"/>
            <a:ext cx="13681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 Cost </a:t>
            </a:r>
          </a:p>
          <a:p>
            <a:pPr algn="ctr"/>
            <a:r>
              <a:rPr lang="en-US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 </a:t>
            </a:r>
            <a:r>
              <a:rPr lang="en-US" sz="10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25K</a:t>
            </a:r>
            <a:endParaRPr lang="en-IN" sz="1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58833" y="4035832"/>
            <a:ext cx="13681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 Cost </a:t>
            </a:r>
          </a:p>
          <a:p>
            <a:pPr algn="ctr"/>
            <a:r>
              <a:rPr lang="en-US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 </a:t>
            </a:r>
            <a:r>
              <a:rPr lang="en-US" sz="10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154.5K</a:t>
            </a:r>
            <a:endParaRPr lang="en-IN" sz="1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55976" y="4034786"/>
            <a:ext cx="13681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 Cost </a:t>
            </a:r>
            <a:endParaRPr lang="en-US" sz="1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 </a:t>
            </a:r>
            <a:r>
              <a:rPr lang="en-US" sz="10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116K</a:t>
            </a:r>
            <a:endParaRPr lang="en-IN" sz="1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369728" y="154425"/>
            <a:ext cx="5497672" cy="43612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35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2600" dirty="0" smtClean="0">
                <a:solidFill>
                  <a:srgbClr val="262626"/>
                </a:solidFill>
              </a:rPr>
              <a:t>MSBI: Most Reliable Solution</a:t>
            </a:r>
            <a:endParaRPr lang="en-IN" sz="2600" dirty="0">
              <a:solidFill>
                <a:srgbClr val="262626"/>
              </a:solidFill>
            </a:endParaRPr>
          </a:p>
        </p:txBody>
      </p:sp>
      <p:pic>
        <p:nvPicPr>
          <p:cNvPr id="37" name="Picture 7" descr="edureka logol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579" y="3796607"/>
            <a:ext cx="693090" cy="27616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0027" y="3767703"/>
            <a:ext cx="1240853" cy="30506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193" y="3716787"/>
            <a:ext cx="1224136" cy="450290"/>
          </a:xfrm>
          <a:prstGeom prst="rect">
            <a:avLst/>
          </a:prstGeom>
        </p:spPr>
      </p:pic>
      <p:sp>
        <p:nvSpPr>
          <p:cNvPr id="42" name="Rounded Rectangle 41"/>
          <p:cNvSpPr/>
          <p:nvPr/>
        </p:nvSpPr>
        <p:spPr>
          <a:xfrm>
            <a:off x="1208079" y="3480902"/>
            <a:ext cx="1684206" cy="431923"/>
          </a:xfrm>
          <a:prstGeom prst="roundRect">
            <a:avLst/>
          </a:prstGeom>
        </p:spPr>
        <p:style>
          <a:lnRef idx="0">
            <a:schemeClr val="accent5"/>
          </a:lnRef>
          <a:fillRef idx="1003">
            <a:schemeClr val="dk1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Base Product</a:t>
            </a:r>
            <a:endParaRPr lang="en-IN" sz="1400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6" name="Can 45"/>
          <p:cNvSpPr/>
          <p:nvPr/>
        </p:nvSpPr>
        <p:spPr>
          <a:xfrm>
            <a:off x="3256816" y="3229444"/>
            <a:ext cx="970873" cy="423455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47" name="Can 46"/>
          <p:cNvSpPr/>
          <p:nvPr/>
        </p:nvSpPr>
        <p:spPr>
          <a:xfrm>
            <a:off x="4507013" y="3023296"/>
            <a:ext cx="970873" cy="644104"/>
          </a:xfrm>
          <a:prstGeom prst="can">
            <a:avLst>
              <a:gd name="adj" fmla="val 22033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48" name="Can 47"/>
          <p:cNvSpPr/>
          <p:nvPr/>
        </p:nvSpPr>
        <p:spPr>
          <a:xfrm>
            <a:off x="5757209" y="3229444"/>
            <a:ext cx="970873" cy="423455"/>
          </a:xfrm>
          <a:prstGeom prst="ca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1208079" y="2925998"/>
            <a:ext cx="1684206" cy="431923"/>
          </a:xfrm>
          <a:prstGeom prst="roundRect">
            <a:avLst/>
          </a:prstGeom>
        </p:spPr>
        <p:style>
          <a:lnRef idx="0">
            <a:schemeClr val="accent5"/>
          </a:lnRef>
          <a:fillRef idx="1003">
            <a:schemeClr val="dk1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Manageability</a:t>
            </a:r>
            <a:endParaRPr lang="en-IN" sz="1400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0" name="Can 49"/>
          <p:cNvSpPr/>
          <p:nvPr/>
        </p:nvSpPr>
        <p:spPr>
          <a:xfrm>
            <a:off x="4507013" y="2864684"/>
            <a:ext cx="970873" cy="241857"/>
          </a:xfrm>
          <a:prstGeom prst="can">
            <a:avLst>
              <a:gd name="adj" fmla="val 39594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51" name="Can 50"/>
          <p:cNvSpPr/>
          <p:nvPr/>
        </p:nvSpPr>
        <p:spPr>
          <a:xfrm>
            <a:off x="5750660" y="3046811"/>
            <a:ext cx="970873" cy="241857"/>
          </a:xfrm>
          <a:prstGeom prst="can">
            <a:avLst>
              <a:gd name="adj" fmla="val 50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204226" y="2650213"/>
            <a:ext cx="103001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SQL Server </a:t>
            </a:r>
          </a:p>
          <a:p>
            <a:pPr algn="ctr"/>
            <a:r>
              <a:rPr 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(included)</a:t>
            </a:r>
            <a:endParaRPr lang="en-IN" sz="1100" dirty="0">
              <a:solidFill>
                <a:prstClr val="black">
                  <a:lumMod val="75000"/>
                  <a:lumOff val="25000"/>
                </a:prst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1208079" y="2371094"/>
            <a:ext cx="1684206" cy="431923"/>
          </a:xfrm>
          <a:prstGeom prst="roundRect">
            <a:avLst/>
          </a:prstGeom>
        </p:spPr>
        <p:style>
          <a:lnRef idx="0">
            <a:schemeClr val="accent5"/>
          </a:lnRef>
          <a:fillRef idx="1003">
            <a:schemeClr val="dk1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Business Intelligence</a:t>
            </a:r>
            <a:endParaRPr lang="en-IN" sz="1400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4" name="Can 53"/>
          <p:cNvSpPr/>
          <p:nvPr/>
        </p:nvSpPr>
        <p:spPr>
          <a:xfrm>
            <a:off x="4507013" y="2262202"/>
            <a:ext cx="970873" cy="644104"/>
          </a:xfrm>
          <a:prstGeom prst="can">
            <a:avLst>
              <a:gd name="adj" fmla="val 22033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55" name="Can 54"/>
          <p:cNvSpPr/>
          <p:nvPr/>
        </p:nvSpPr>
        <p:spPr>
          <a:xfrm>
            <a:off x="5757209" y="1692323"/>
            <a:ext cx="970873" cy="1427338"/>
          </a:xfrm>
          <a:prstGeom prst="can">
            <a:avLst>
              <a:gd name="adj" fmla="val 1962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477443" y="1327657"/>
            <a:ext cx="103001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OLAP</a:t>
            </a:r>
          </a:p>
          <a:p>
            <a:pPr algn="ctr"/>
            <a:r>
              <a:rPr lang="en-US" sz="10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$ 20k</a:t>
            </a:r>
          </a:p>
          <a:p>
            <a:pPr algn="ctr"/>
            <a:r>
              <a:rPr lang="en-US" sz="10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Mining</a:t>
            </a:r>
          </a:p>
          <a:p>
            <a:pPr algn="ctr"/>
            <a:r>
              <a:rPr lang="en-US" sz="10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$ 20k</a:t>
            </a:r>
          </a:p>
          <a:p>
            <a:pPr algn="ctr"/>
            <a:r>
              <a:rPr lang="en-US" sz="10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 Bundle</a:t>
            </a:r>
          </a:p>
          <a:p>
            <a:pPr algn="ctr"/>
            <a:r>
              <a:rPr lang="en-US" sz="10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$ 20k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591834" y="858671"/>
            <a:ext cx="12885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DB2 OLAP</a:t>
            </a:r>
          </a:p>
          <a:p>
            <a:pPr algn="ctr"/>
            <a:r>
              <a:rPr lang="en-US" sz="1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$ 35k</a:t>
            </a:r>
          </a:p>
          <a:p>
            <a:pPr algn="ctr"/>
            <a:r>
              <a:rPr lang="en-US" sz="1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DB2 Warehouse</a:t>
            </a:r>
          </a:p>
          <a:p>
            <a:pPr algn="ctr"/>
            <a:r>
              <a:rPr lang="en-US" sz="1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$ 75k</a:t>
            </a:r>
          </a:p>
          <a:p>
            <a:pPr algn="ctr"/>
            <a:r>
              <a:rPr lang="en-US" sz="1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Cube Views</a:t>
            </a:r>
          </a:p>
          <a:p>
            <a:pPr algn="ctr"/>
            <a:r>
              <a:rPr lang="en-US" sz="1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$ 20k</a:t>
            </a:r>
          </a:p>
        </p:txBody>
      </p:sp>
      <p:sp>
        <p:nvSpPr>
          <p:cNvPr id="111" name="Title 1"/>
          <p:cNvSpPr txBox="1">
            <a:spLocks/>
          </p:cNvSpPr>
          <p:nvPr/>
        </p:nvSpPr>
        <p:spPr>
          <a:xfrm>
            <a:off x="369728" y="154425"/>
            <a:ext cx="5497672" cy="43612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35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2600" dirty="0" smtClean="0">
                <a:solidFill>
                  <a:srgbClr val="262626"/>
                </a:solidFill>
              </a:rPr>
              <a:t>MSBI: Most Reliable Solution</a:t>
            </a:r>
            <a:endParaRPr lang="en-IN" sz="2600" dirty="0">
              <a:solidFill>
                <a:srgbClr val="262626"/>
              </a:solidFill>
            </a:endParaRPr>
          </a:p>
        </p:txBody>
      </p:sp>
      <p:pic>
        <p:nvPicPr>
          <p:cNvPr id="112" name="Picture 7" descr="edureka logol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986661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143923" y="900663"/>
            <a:ext cx="1775945" cy="32366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919868" y="903482"/>
            <a:ext cx="4185511" cy="36724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29364" y="4018281"/>
            <a:ext cx="13681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 Cost </a:t>
            </a:r>
          </a:p>
          <a:p>
            <a:pPr algn="ctr"/>
            <a:r>
              <a:rPr lang="en-US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 </a:t>
            </a:r>
            <a:r>
              <a:rPr lang="en-US" sz="10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25K</a:t>
            </a:r>
            <a:endParaRPr lang="en-IN" sz="1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58833" y="4035832"/>
            <a:ext cx="13681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 Cost </a:t>
            </a:r>
          </a:p>
          <a:p>
            <a:pPr algn="ctr"/>
            <a:r>
              <a:rPr lang="en-US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 </a:t>
            </a:r>
            <a:r>
              <a:rPr lang="en-US" sz="10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164.5K</a:t>
            </a:r>
            <a:endParaRPr lang="en-IN" sz="1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355976" y="4034786"/>
            <a:ext cx="13681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 Cost </a:t>
            </a:r>
            <a:endParaRPr lang="en-US" sz="1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 </a:t>
            </a:r>
            <a:r>
              <a:rPr lang="en-US" sz="10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232K</a:t>
            </a:r>
            <a:endParaRPr lang="en-IN" sz="1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579" y="3796607"/>
            <a:ext cx="693090" cy="27616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027" y="3767703"/>
            <a:ext cx="1240853" cy="30506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193" y="3716787"/>
            <a:ext cx="1224136" cy="450290"/>
          </a:xfrm>
          <a:prstGeom prst="rect">
            <a:avLst/>
          </a:prstGeom>
        </p:spPr>
      </p:pic>
      <p:sp>
        <p:nvSpPr>
          <p:cNvPr id="48" name="Rounded Rectangle 47"/>
          <p:cNvSpPr/>
          <p:nvPr/>
        </p:nvSpPr>
        <p:spPr>
          <a:xfrm>
            <a:off x="1208079" y="3496254"/>
            <a:ext cx="1684206" cy="432088"/>
          </a:xfrm>
          <a:prstGeom prst="roundRect">
            <a:avLst/>
          </a:prstGeom>
        </p:spPr>
        <p:style>
          <a:lnRef idx="0">
            <a:schemeClr val="accent5"/>
          </a:lnRef>
          <a:fillRef idx="1003">
            <a:schemeClr val="dk1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Base Product</a:t>
            </a:r>
            <a:endParaRPr lang="en-IN" sz="1400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Can 51"/>
          <p:cNvSpPr/>
          <p:nvPr/>
        </p:nvSpPr>
        <p:spPr>
          <a:xfrm>
            <a:off x="3256816" y="3244701"/>
            <a:ext cx="970873" cy="423617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53" name="Can 52"/>
          <p:cNvSpPr/>
          <p:nvPr/>
        </p:nvSpPr>
        <p:spPr>
          <a:xfrm>
            <a:off x="4507013" y="3038474"/>
            <a:ext cx="970873" cy="644351"/>
          </a:xfrm>
          <a:prstGeom prst="can">
            <a:avLst>
              <a:gd name="adj" fmla="val 22033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54" name="Can 53"/>
          <p:cNvSpPr/>
          <p:nvPr/>
        </p:nvSpPr>
        <p:spPr>
          <a:xfrm>
            <a:off x="5757209" y="3244701"/>
            <a:ext cx="970873" cy="423617"/>
          </a:xfrm>
          <a:prstGeom prst="ca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1208079" y="2941138"/>
            <a:ext cx="1684206" cy="432088"/>
          </a:xfrm>
          <a:prstGeom prst="roundRect">
            <a:avLst/>
          </a:prstGeom>
        </p:spPr>
        <p:style>
          <a:lnRef idx="0">
            <a:schemeClr val="accent5"/>
          </a:lnRef>
          <a:fillRef idx="1003">
            <a:schemeClr val="dk1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Manageability</a:t>
            </a:r>
            <a:endParaRPr lang="en-IN" sz="1400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6" name="Can 55"/>
          <p:cNvSpPr/>
          <p:nvPr/>
        </p:nvSpPr>
        <p:spPr>
          <a:xfrm>
            <a:off x="4507013" y="2879801"/>
            <a:ext cx="970873" cy="241950"/>
          </a:xfrm>
          <a:prstGeom prst="can">
            <a:avLst>
              <a:gd name="adj" fmla="val 39594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57" name="Can 56"/>
          <p:cNvSpPr/>
          <p:nvPr/>
        </p:nvSpPr>
        <p:spPr>
          <a:xfrm>
            <a:off x="5750660" y="3061998"/>
            <a:ext cx="970873" cy="241950"/>
          </a:xfrm>
          <a:prstGeom prst="can">
            <a:avLst>
              <a:gd name="adj" fmla="val 50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204226" y="2665248"/>
            <a:ext cx="103001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SQL Server </a:t>
            </a:r>
          </a:p>
          <a:p>
            <a:pPr algn="ctr"/>
            <a:r>
              <a:rPr 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(included)</a:t>
            </a:r>
            <a:endParaRPr lang="en-IN" sz="1100" dirty="0">
              <a:solidFill>
                <a:prstClr val="black">
                  <a:lumMod val="75000"/>
                  <a:lumOff val="25000"/>
                </a:prst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1208079" y="2386022"/>
            <a:ext cx="1684206" cy="432088"/>
          </a:xfrm>
          <a:prstGeom prst="roundRect">
            <a:avLst/>
          </a:prstGeom>
        </p:spPr>
        <p:style>
          <a:lnRef idx="0">
            <a:schemeClr val="accent5"/>
          </a:lnRef>
          <a:fillRef idx="1003">
            <a:schemeClr val="dk1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Business Intelligence</a:t>
            </a:r>
            <a:endParaRPr lang="en-IN" sz="1400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0" name="Can 59"/>
          <p:cNvSpPr/>
          <p:nvPr/>
        </p:nvSpPr>
        <p:spPr>
          <a:xfrm>
            <a:off x="4507013" y="2277089"/>
            <a:ext cx="970873" cy="644351"/>
          </a:xfrm>
          <a:prstGeom prst="can">
            <a:avLst>
              <a:gd name="adj" fmla="val 22033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61" name="Can 60"/>
          <p:cNvSpPr/>
          <p:nvPr/>
        </p:nvSpPr>
        <p:spPr>
          <a:xfrm>
            <a:off x="5757209" y="1706992"/>
            <a:ext cx="970873" cy="1427885"/>
          </a:xfrm>
          <a:prstGeom prst="can">
            <a:avLst>
              <a:gd name="adj" fmla="val 1747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62" name="Can 61"/>
          <p:cNvSpPr/>
          <p:nvPr/>
        </p:nvSpPr>
        <p:spPr>
          <a:xfrm>
            <a:off x="4504018" y="1151451"/>
            <a:ext cx="970873" cy="1202297"/>
          </a:xfrm>
          <a:prstGeom prst="can">
            <a:avLst>
              <a:gd name="adj" fmla="val 22033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63" name="Can 62"/>
          <p:cNvSpPr/>
          <p:nvPr/>
        </p:nvSpPr>
        <p:spPr>
          <a:xfrm>
            <a:off x="5757209" y="1573101"/>
            <a:ext cx="970873" cy="241950"/>
          </a:xfrm>
          <a:prstGeom prst="can">
            <a:avLst>
              <a:gd name="adj" fmla="val 50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474448" y="874426"/>
            <a:ext cx="10300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Guard</a:t>
            </a:r>
          </a:p>
          <a:p>
            <a:pPr algn="ctr"/>
            <a:r>
              <a:rPr 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($ 116k)</a:t>
            </a:r>
            <a:endParaRPr lang="en-IN" sz="1100" dirty="0">
              <a:solidFill>
                <a:prstClr val="black">
                  <a:lumMod val="75000"/>
                  <a:lumOff val="25000"/>
                </a:prst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721090" y="1060610"/>
            <a:ext cx="103001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Recovery </a:t>
            </a:r>
          </a:p>
          <a:p>
            <a:pPr algn="ctr"/>
            <a:r>
              <a:rPr 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Expert</a:t>
            </a:r>
          </a:p>
          <a:p>
            <a:pPr algn="ctr"/>
            <a:r>
              <a:rPr 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$ 10k</a:t>
            </a:r>
            <a:endParaRPr lang="en-IN" sz="1100" dirty="0">
              <a:solidFill>
                <a:prstClr val="black">
                  <a:lumMod val="75000"/>
                  <a:lumOff val="25000"/>
                </a:prst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1203578" y="1845001"/>
            <a:ext cx="1684206" cy="432088"/>
          </a:xfrm>
          <a:prstGeom prst="roundRect">
            <a:avLst/>
          </a:prstGeom>
        </p:spPr>
        <p:style>
          <a:lnRef idx="0">
            <a:schemeClr val="accent5"/>
          </a:lnRef>
          <a:fillRef idx="1003">
            <a:schemeClr val="dk1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</a:t>
            </a:r>
            <a:r>
              <a:rPr lang="en-IN" sz="1400" dirty="0" smtClean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Availability</a:t>
            </a:r>
            <a:endParaRPr lang="en-US" sz="1400" dirty="0" smtClean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7" name="Title 1"/>
          <p:cNvSpPr txBox="1">
            <a:spLocks/>
          </p:cNvSpPr>
          <p:nvPr/>
        </p:nvSpPr>
        <p:spPr>
          <a:xfrm>
            <a:off x="369728" y="154425"/>
            <a:ext cx="5497672" cy="43612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35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2600" dirty="0" smtClean="0">
                <a:solidFill>
                  <a:srgbClr val="262626"/>
                </a:solidFill>
              </a:rPr>
              <a:t>MSBI: Most Reliable Solution</a:t>
            </a:r>
            <a:endParaRPr lang="en-IN" sz="2600" dirty="0">
              <a:solidFill>
                <a:srgbClr val="262626"/>
              </a:solidFill>
            </a:endParaRPr>
          </a:p>
        </p:txBody>
      </p:sp>
      <p:pic>
        <p:nvPicPr>
          <p:cNvPr id="68" name="Picture 7" descr="edureka logol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929139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1143923" y="900663"/>
            <a:ext cx="1775945" cy="32366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919868" y="903482"/>
            <a:ext cx="4185511" cy="36724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029364" y="4018281"/>
            <a:ext cx="13681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 Cost </a:t>
            </a:r>
          </a:p>
          <a:p>
            <a:pPr algn="ctr"/>
            <a:r>
              <a:rPr lang="en-US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 </a:t>
            </a:r>
            <a:r>
              <a:rPr lang="en-US" sz="10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25K</a:t>
            </a:r>
            <a:endParaRPr lang="en-IN" sz="1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558833" y="4035832"/>
            <a:ext cx="13681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 Cost </a:t>
            </a:r>
          </a:p>
          <a:p>
            <a:pPr algn="ctr"/>
            <a:r>
              <a:rPr lang="en-US" sz="10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$ 324K-329K</a:t>
            </a:r>
            <a:endParaRPr lang="en-IN" sz="1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355976" y="4034786"/>
            <a:ext cx="13681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 Cost </a:t>
            </a:r>
            <a:endParaRPr lang="en-US" sz="1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 </a:t>
            </a:r>
            <a:r>
              <a:rPr lang="en-US" sz="10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348K- 464K</a:t>
            </a:r>
            <a:endParaRPr lang="en-IN" sz="1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579" y="3796607"/>
            <a:ext cx="693090" cy="27616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027" y="3767703"/>
            <a:ext cx="1240853" cy="30506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193" y="3716787"/>
            <a:ext cx="1224136" cy="450290"/>
          </a:xfrm>
          <a:prstGeom prst="rect">
            <a:avLst/>
          </a:prstGeom>
        </p:spPr>
      </p:pic>
      <p:sp>
        <p:nvSpPr>
          <p:cNvPr id="51" name="Rounded Rectangle 50"/>
          <p:cNvSpPr/>
          <p:nvPr/>
        </p:nvSpPr>
        <p:spPr>
          <a:xfrm>
            <a:off x="1208078" y="3503325"/>
            <a:ext cx="1684206" cy="435661"/>
          </a:xfrm>
          <a:prstGeom prst="roundRect">
            <a:avLst/>
          </a:prstGeom>
        </p:spPr>
        <p:style>
          <a:lnRef idx="0">
            <a:schemeClr val="accent5"/>
          </a:lnRef>
          <a:fillRef idx="1003">
            <a:schemeClr val="dk1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Base Product</a:t>
            </a:r>
            <a:endParaRPr lang="en-IN" sz="1400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Can 54"/>
          <p:cNvSpPr/>
          <p:nvPr/>
        </p:nvSpPr>
        <p:spPr>
          <a:xfrm>
            <a:off x="3256816" y="3249692"/>
            <a:ext cx="970873" cy="427120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56" name="Can 55"/>
          <p:cNvSpPr/>
          <p:nvPr/>
        </p:nvSpPr>
        <p:spPr>
          <a:xfrm>
            <a:off x="4507012" y="3041759"/>
            <a:ext cx="970873" cy="649679"/>
          </a:xfrm>
          <a:prstGeom prst="can">
            <a:avLst>
              <a:gd name="adj" fmla="val 22033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57" name="Can 56"/>
          <p:cNvSpPr/>
          <p:nvPr/>
        </p:nvSpPr>
        <p:spPr>
          <a:xfrm>
            <a:off x="5757208" y="3249692"/>
            <a:ext cx="970873" cy="427120"/>
          </a:xfrm>
          <a:prstGeom prst="ca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1208078" y="2943619"/>
            <a:ext cx="1684206" cy="435661"/>
          </a:xfrm>
          <a:prstGeom prst="roundRect">
            <a:avLst/>
          </a:prstGeom>
        </p:spPr>
        <p:style>
          <a:lnRef idx="0">
            <a:schemeClr val="accent5"/>
          </a:lnRef>
          <a:fillRef idx="1003">
            <a:schemeClr val="dk1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Manageability</a:t>
            </a:r>
            <a:endParaRPr lang="en-IN" sz="1400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9" name="Can 58"/>
          <p:cNvSpPr/>
          <p:nvPr/>
        </p:nvSpPr>
        <p:spPr>
          <a:xfrm>
            <a:off x="4507012" y="2881774"/>
            <a:ext cx="970873" cy="243951"/>
          </a:xfrm>
          <a:prstGeom prst="can">
            <a:avLst>
              <a:gd name="adj" fmla="val 39594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60" name="Can 59"/>
          <p:cNvSpPr/>
          <p:nvPr/>
        </p:nvSpPr>
        <p:spPr>
          <a:xfrm>
            <a:off x="5750659" y="3065478"/>
            <a:ext cx="970873" cy="243951"/>
          </a:xfrm>
          <a:prstGeom prst="can">
            <a:avLst>
              <a:gd name="adj" fmla="val 50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204226" y="2665447"/>
            <a:ext cx="103001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SQL Server </a:t>
            </a:r>
          </a:p>
          <a:p>
            <a:pPr algn="ctr"/>
            <a:r>
              <a:rPr 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(included)</a:t>
            </a:r>
            <a:endParaRPr lang="en-IN" sz="1100" dirty="0">
              <a:solidFill>
                <a:prstClr val="black">
                  <a:lumMod val="75000"/>
                  <a:lumOff val="25000"/>
                </a:prst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1208078" y="2383912"/>
            <a:ext cx="1684206" cy="435661"/>
          </a:xfrm>
          <a:prstGeom prst="roundRect">
            <a:avLst/>
          </a:prstGeom>
        </p:spPr>
        <p:style>
          <a:lnRef idx="0">
            <a:schemeClr val="accent5"/>
          </a:lnRef>
          <a:fillRef idx="1003">
            <a:schemeClr val="dk1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Business Intelligence</a:t>
            </a:r>
            <a:endParaRPr lang="en-IN" sz="1400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3" name="Can 62"/>
          <p:cNvSpPr/>
          <p:nvPr/>
        </p:nvSpPr>
        <p:spPr>
          <a:xfrm>
            <a:off x="4507012" y="2274078"/>
            <a:ext cx="970873" cy="649679"/>
          </a:xfrm>
          <a:prstGeom prst="can">
            <a:avLst>
              <a:gd name="adj" fmla="val 22033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64" name="Can 63"/>
          <p:cNvSpPr/>
          <p:nvPr/>
        </p:nvSpPr>
        <p:spPr>
          <a:xfrm>
            <a:off x="5757208" y="1699266"/>
            <a:ext cx="970873" cy="1439693"/>
          </a:xfrm>
          <a:prstGeom prst="can">
            <a:avLst>
              <a:gd name="adj" fmla="val 1747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65" name="Can 64"/>
          <p:cNvSpPr/>
          <p:nvPr/>
        </p:nvSpPr>
        <p:spPr>
          <a:xfrm>
            <a:off x="4504017" y="1139132"/>
            <a:ext cx="970873" cy="1212239"/>
          </a:xfrm>
          <a:prstGeom prst="can">
            <a:avLst>
              <a:gd name="adj" fmla="val 22033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66" name="Can 65"/>
          <p:cNvSpPr/>
          <p:nvPr/>
        </p:nvSpPr>
        <p:spPr>
          <a:xfrm>
            <a:off x="5757208" y="1564269"/>
            <a:ext cx="970873" cy="243951"/>
          </a:xfrm>
          <a:prstGeom prst="can">
            <a:avLst>
              <a:gd name="adj" fmla="val 50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436191" y="947016"/>
            <a:ext cx="13151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$116k- $232k</a:t>
            </a:r>
            <a:endParaRPr lang="en-IN" sz="1100" dirty="0">
              <a:solidFill>
                <a:prstClr val="black">
                  <a:lumMod val="75000"/>
                  <a:lumOff val="25000"/>
                </a:prst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1203577" y="1838417"/>
            <a:ext cx="1684206" cy="435661"/>
          </a:xfrm>
          <a:prstGeom prst="roundRect">
            <a:avLst/>
          </a:prstGeom>
        </p:spPr>
        <p:style>
          <a:lnRef idx="0">
            <a:schemeClr val="accent5"/>
          </a:lnRef>
          <a:fillRef idx="1003">
            <a:schemeClr val="dk1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</a:t>
            </a:r>
            <a:r>
              <a:rPr lang="en-IN" sz="1400" dirty="0" smtClean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Availability</a:t>
            </a:r>
            <a:endParaRPr lang="en-US" sz="1400" dirty="0" smtClean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1198063" y="1292922"/>
            <a:ext cx="1684206" cy="435661"/>
          </a:xfrm>
          <a:prstGeom prst="roundRect">
            <a:avLst/>
          </a:prstGeom>
        </p:spPr>
        <p:style>
          <a:lnRef idx="0">
            <a:schemeClr val="accent5"/>
          </a:lnRef>
          <a:fillRef idx="1003">
            <a:schemeClr val="dk1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Multi-Core</a:t>
            </a:r>
          </a:p>
        </p:txBody>
      </p:sp>
      <p:sp>
        <p:nvSpPr>
          <p:cNvPr id="70" name="Up Arrow 69"/>
          <p:cNvSpPr/>
          <p:nvPr/>
        </p:nvSpPr>
        <p:spPr>
          <a:xfrm>
            <a:off x="4433788" y="986576"/>
            <a:ext cx="184142" cy="19787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71" name="Up Arrow 70"/>
          <p:cNvSpPr/>
          <p:nvPr/>
        </p:nvSpPr>
        <p:spPr>
          <a:xfrm>
            <a:off x="5672867" y="1409813"/>
            <a:ext cx="184142" cy="197877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680447" y="1342701"/>
            <a:ext cx="13151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$160k- $165k</a:t>
            </a:r>
            <a:endParaRPr lang="en-IN" sz="1100" dirty="0">
              <a:solidFill>
                <a:prstClr val="black">
                  <a:lumMod val="75000"/>
                  <a:lumOff val="25000"/>
                </a:prst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7" name="Title 1"/>
          <p:cNvSpPr txBox="1">
            <a:spLocks/>
          </p:cNvSpPr>
          <p:nvPr/>
        </p:nvSpPr>
        <p:spPr>
          <a:xfrm>
            <a:off x="369728" y="154425"/>
            <a:ext cx="5497672" cy="43612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35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2600" dirty="0" smtClean="0">
                <a:solidFill>
                  <a:srgbClr val="262626"/>
                </a:solidFill>
              </a:rPr>
              <a:t>MSBI: Most Reliable Solution</a:t>
            </a:r>
            <a:endParaRPr lang="en-IN" sz="2600" dirty="0">
              <a:solidFill>
                <a:srgbClr val="262626"/>
              </a:solidFill>
            </a:endParaRPr>
          </a:p>
        </p:txBody>
      </p:sp>
      <p:pic>
        <p:nvPicPr>
          <p:cNvPr id="98" name="Picture 7" descr="edureka logol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642790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1143923" y="900663"/>
            <a:ext cx="1775945" cy="32366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919868" y="903482"/>
            <a:ext cx="4185511" cy="36724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056132" y="2839422"/>
            <a:ext cx="13681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 Cost </a:t>
            </a:r>
          </a:p>
          <a:p>
            <a:pPr algn="ctr"/>
            <a:r>
              <a:rPr lang="en-US" sz="105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 </a:t>
            </a:r>
            <a:r>
              <a:rPr lang="en-US" sz="105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25K</a:t>
            </a:r>
            <a:endParaRPr lang="en-IN" sz="105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558568" y="1139132"/>
            <a:ext cx="13681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 Cost </a:t>
            </a:r>
          </a:p>
          <a:p>
            <a:pPr algn="ctr"/>
            <a:r>
              <a:rPr lang="en-US" sz="105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$ 324K-329K</a:t>
            </a:r>
            <a:endParaRPr lang="en-IN" sz="105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579" y="3796607"/>
            <a:ext cx="693090" cy="27616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027" y="3767703"/>
            <a:ext cx="1240853" cy="30506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193" y="3716787"/>
            <a:ext cx="1224136" cy="450290"/>
          </a:xfrm>
          <a:prstGeom prst="rect">
            <a:avLst/>
          </a:prstGeom>
        </p:spPr>
      </p:pic>
      <p:sp>
        <p:nvSpPr>
          <p:cNvPr id="51" name="Rounded Rectangle 50"/>
          <p:cNvSpPr/>
          <p:nvPr/>
        </p:nvSpPr>
        <p:spPr>
          <a:xfrm>
            <a:off x="1208078" y="3503325"/>
            <a:ext cx="1684206" cy="435661"/>
          </a:xfrm>
          <a:prstGeom prst="roundRect">
            <a:avLst/>
          </a:prstGeom>
        </p:spPr>
        <p:style>
          <a:lnRef idx="0">
            <a:schemeClr val="accent5"/>
          </a:lnRef>
          <a:fillRef idx="1003">
            <a:schemeClr val="dk1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Base Product</a:t>
            </a:r>
            <a:endParaRPr lang="en-IN" sz="1400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Can 54"/>
          <p:cNvSpPr/>
          <p:nvPr/>
        </p:nvSpPr>
        <p:spPr>
          <a:xfrm>
            <a:off x="3256816" y="3249692"/>
            <a:ext cx="970873" cy="427120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56" name="Can 55"/>
          <p:cNvSpPr/>
          <p:nvPr/>
        </p:nvSpPr>
        <p:spPr>
          <a:xfrm>
            <a:off x="4507012" y="3041759"/>
            <a:ext cx="970873" cy="649679"/>
          </a:xfrm>
          <a:prstGeom prst="can">
            <a:avLst>
              <a:gd name="adj" fmla="val 22033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57" name="Can 56"/>
          <p:cNvSpPr/>
          <p:nvPr/>
        </p:nvSpPr>
        <p:spPr>
          <a:xfrm>
            <a:off x="5757208" y="3249692"/>
            <a:ext cx="970873" cy="427120"/>
          </a:xfrm>
          <a:prstGeom prst="ca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1208078" y="2943619"/>
            <a:ext cx="1684206" cy="435661"/>
          </a:xfrm>
          <a:prstGeom prst="roundRect">
            <a:avLst/>
          </a:prstGeom>
        </p:spPr>
        <p:style>
          <a:lnRef idx="0">
            <a:schemeClr val="accent5"/>
          </a:lnRef>
          <a:fillRef idx="1003">
            <a:schemeClr val="dk1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Manageability</a:t>
            </a:r>
            <a:endParaRPr lang="en-IN" sz="1400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9" name="Can 58"/>
          <p:cNvSpPr/>
          <p:nvPr/>
        </p:nvSpPr>
        <p:spPr>
          <a:xfrm>
            <a:off x="4507012" y="2881774"/>
            <a:ext cx="970873" cy="243951"/>
          </a:xfrm>
          <a:prstGeom prst="can">
            <a:avLst>
              <a:gd name="adj" fmla="val 39594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60" name="Can 59"/>
          <p:cNvSpPr/>
          <p:nvPr/>
        </p:nvSpPr>
        <p:spPr>
          <a:xfrm>
            <a:off x="5750659" y="3065478"/>
            <a:ext cx="970873" cy="243951"/>
          </a:xfrm>
          <a:prstGeom prst="can">
            <a:avLst>
              <a:gd name="adj" fmla="val 50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1208078" y="2383912"/>
            <a:ext cx="1684206" cy="435661"/>
          </a:xfrm>
          <a:prstGeom prst="roundRect">
            <a:avLst/>
          </a:prstGeom>
        </p:spPr>
        <p:style>
          <a:lnRef idx="0">
            <a:schemeClr val="accent5"/>
          </a:lnRef>
          <a:fillRef idx="1003">
            <a:schemeClr val="dk1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Business Intelligence</a:t>
            </a:r>
            <a:endParaRPr lang="en-IN" sz="1400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3" name="Can 62"/>
          <p:cNvSpPr/>
          <p:nvPr/>
        </p:nvSpPr>
        <p:spPr>
          <a:xfrm>
            <a:off x="4507012" y="2274078"/>
            <a:ext cx="970873" cy="649679"/>
          </a:xfrm>
          <a:prstGeom prst="can">
            <a:avLst>
              <a:gd name="adj" fmla="val 22033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64" name="Can 63"/>
          <p:cNvSpPr/>
          <p:nvPr/>
        </p:nvSpPr>
        <p:spPr>
          <a:xfrm>
            <a:off x="5757208" y="1699266"/>
            <a:ext cx="970873" cy="1439693"/>
          </a:xfrm>
          <a:prstGeom prst="can">
            <a:avLst>
              <a:gd name="adj" fmla="val 1747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65" name="Can 64"/>
          <p:cNvSpPr/>
          <p:nvPr/>
        </p:nvSpPr>
        <p:spPr>
          <a:xfrm>
            <a:off x="4504017" y="1139132"/>
            <a:ext cx="970873" cy="1212239"/>
          </a:xfrm>
          <a:prstGeom prst="can">
            <a:avLst>
              <a:gd name="adj" fmla="val 22033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66" name="Can 65"/>
          <p:cNvSpPr/>
          <p:nvPr/>
        </p:nvSpPr>
        <p:spPr>
          <a:xfrm>
            <a:off x="5757208" y="1564269"/>
            <a:ext cx="970873" cy="243951"/>
          </a:xfrm>
          <a:prstGeom prst="can">
            <a:avLst>
              <a:gd name="adj" fmla="val 50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1203577" y="1838417"/>
            <a:ext cx="1684206" cy="435661"/>
          </a:xfrm>
          <a:prstGeom prst="roundRect">
            <a:avLst/>
          </a:prstGeom>
        </p:spPr>
        <p:style>
          <a:lnRef idx="0">
            <a:schemeClr val="accent5"/>
          </a:lnRef>
          <a:fillRef idx="1003">
            <a:schemeClr val="dk1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</a:t>
            </a:r>
            <a:r>
              <a:rPr lang="en-IN" sz="1400" dirty="0" smtClean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Availability</a:t>
            </a:r>
            <a:endParaRPr lang="en-US" sz="1400" dirty="0" smtClean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1198063" y="1292922"/>
            <a:ext cx="1684206" cy="435661"/>
          </a:xfrm>
          <a:prstGeom prst="roundRect">
            <a:avLst/>
          </a:prstGeom>
        </p:spPr>
        <p:style>
          <a:lnRef idx="0">
            <a:schemeClr val="accent5"/>
          </a:lnRef>
          <a:fillRef idx="1003">
            <a:schemeClr val="dk1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Multi-Core</a:t>
            </a:r>
          </a:p>
        </p:txBody>
      </p:sp>
      <p:sp>
        <p:nvSpPr>
          <p:cNvPr id="97" name="Title 1"/>
          <p:cNvSpPr txBox="1">
            <a:spLocks/>
          </p:cNvSpPr>
          <p:nvPr/>
        </p:nvSpPr>
        <p:spPr>
          <a:xfrm>
            <a:off x="369728" y="154425"/>
            <a:ext cx="5497672" cy="43612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35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2600" dirty="0" smtClean="0">
                <a:solidFill>
                  <a:srgbClr val="262626"/>
                </a:solidFill>
              </a:rPr>
              <a:t>MSBI: Most Reliable Solution</a:t>
            </a:r>
            <a:endParaRPr lang="en-IN" sz="2600" dirty="0">
              <a:solidFill>
                <a:srgbClr val="262626"/>
              </a:solidFill>
            </a:endParaRPr>
          </a:p>
        </p:txBody>
      </p:sp>
      <p:pic>
        <p:nvPicPr>
          <p:cNvPr id="98" name="Picture 7" descr="edureka logol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4305377" y="892044"/>
            <a:ext cx="13681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 Cost </a:t>
            </a:r>
            <a:endParaRPr lang="en-US" sz="105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105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 </a:t>
            </a:r>
            <a:r>
              <a:rPr lang="en-US" sz="105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348K- 464K</a:t>
            </a:r>
            <a:endParaRPr lang="en-IN" sz="105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640001" y="4069943"/>
            <a:ext cx="2829467" cy="399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4BACC6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 Cost</a:t>
            </a:r>
            <a:endParaRPr lang="en-IN" sz="2400" b="1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4BACC6"/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0317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2283718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20000"/>
              </a:spcBef>
              <a:buSzPct val="80000"/>
            </a:pPr>
            <a:r>
              <a:rPr lang="en-US" altLang="en-US" sz="3200" b="1" dirty="0" smtClean="0">
                <a:solidFill>
                  <a:srgbClr val="0070C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Demo</a:t>
            </a:r>
            <a:endParaRPr lang="en-US" altLang="en-US" sz="3200" b="1" dirty="0">
              <a:solidFill>
                <a:srgbClr val="0070C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7" descr="edureka logol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997858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532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656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https://encrypted-tbn1.gstatic.com/images?q=tbn:ANd9GcTQSFcPrZNm5CIwfVS1XbuRXn7MUFAftYh6hQnDwIbhrQS7-NThtnFwUQ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9" name="AutoShape 4" descr="https://encrypted-tbn1.gstatic.com/images?q=tbn:ANd9GcTQSFcPrZNm5CIwfVS1XbuRXn7MUFAftYh6hQnDwIbhrQS7-NThtnFwU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5536" y="177942"/>
            <a:ext cx="314746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600" dirty="0" smtClean="0">
                <a:solidFill>
                  <a:srgbClr val="262626"/>
                </a:solidFill>
              </a:rPr>
              <a:t>What the users want?</a:t>
            </a:r>
            <a:endParaRPr lang="en-IN" sz="2600" dirty="0">
              <a:solidFill>
                <a:srgbClr val="26262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28154" y="1100692"/>
            <a:ext cx="5020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600" dirty="0" smtClean="0"/>
          </a:p>
          <a:p>
            <a:endParaRPr lang="en-IN" sz="1600" dirty="0" smtClean="0"/>
          </a:p>
          <a:p>
            <a:endParaRPr lang="en-US" sz="1600" dirty="0"/>
          </a:p>
        </p:txBody>
      </p:sp>
      <p:pic>
        <p:nvPicPr>
          <p:cNvPr id="14" name="Picture 13" descr="edureka logol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446" y="915566"/>
            <a:ext cx="3133725" cy="32385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43275" y="1208711"/>
            <a:ext cx="41304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should be completely integrated across the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network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Summarized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should have real value to the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organization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Historical data unlocks the path to understand the health of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organization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‘What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–if’ capabilities must be there in the data </a:t>
            </a: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83786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https://encrypted-tbn1.gstatic.com/images?q=tbn:ANd9GcTQSFcPrZNm5CIwfVS1XbuRXn7MUFAftYh6hQnDwIbhrQS7-NThtnFwUQ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9" name="AutoShape 4" descr="https://encrypted-tbn1.gstatic.com/images?q=tbn:ANd9GcTQSFcPrZNm5CIwfVS1XbuRXn7MUFAftYh6hQnDwIbhrQS7-NThtnFwU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5536" y="177942"/>
            <a:ext cx="25955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600" dirty="0" smtClean="0">
                <a:solidFill>
                  <a:srgbClr val="262626"/>
                </a:solidFill>
              </a:rPr>
              <a:t>Magic Happens!!!</a:t>
            </a:r>
            <a:endParaRPr lang="en-IN" sz="2600" dirty="0">
              <a:solidFill>
                <a:srgbClr val="262626"/>
              </a:solidFill>
            </a:endParaRPr>
          </a:p>
        </p:txBody>
      </p:sp>
      <p:pic>
        <p:nvPicPr>
          <p:cNvPr id="14" name="Picture 13" descr="edureka logol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1115617" y="816154"/>
            <a:ext cx="7491730" cy="3771820"/>
            <a:chOff x="1259632" y="684491"/>
            <a:chExt cx="7647177" cy="385660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27373" y="684491"/>
              <a:ext cx="891831" cy="118128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4794" y="1117088"/>
              <a:ext cx="4322015" cy="312845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1137622"/>
              <a:ext cx="2513543" cy="340347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095238" y="3363071"/>
              <a:ext cx="1296144" cy="377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Problems</a:t>
              </a:r>
              <a:endParaRPr lang="en-IN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  <p:sp>
          <p:nvSpPr>
            <p:cNvPr id="8" name="Explosion 1 7"/>
            <p:cNvSpPr/>
            <p:nvPr/>
          </p:nvSpPr>
          <p:spPr>
            <a:xfrm>
              <a:off x="4519204" y="708741"/>
              <a:ext cx="1883229" cy="1132784"/>
            </a:xfrm>
            <a:prstGeom prst="irregularSeal1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BUSINESS INTELLIGENCE</a:t>
              </a:r>
              <a:endParaRPr lang="en-IN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04897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177942"/>
            <a:ext cx="209704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600" dirty="0" smtClean="0">
                <a:solidFill>
                  <a:srgbClr val="262626"/>
                </a:solidFill>
              </a:rPr>
              <a:t>Who Needs BI</a:t>
            </a:r>
            <a:endParaRPr lang="en-IN" sz="2600" dirty="0">
              <a:solidFill>
                <a:srgbClr val="262626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31590"/>
            <a:ext cx="4044280" cy="28148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05984" y="1419622"/>
            <a:ext cx="3816424" cy="2203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®"/>
            </a:pPr>
            <a:r>
              <a:rPr lang="en-US" altLang="en-US" sz="1400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Any organization/individual who has data and want to analyze it – they need BI</a:t>
            </a:r>
            <a:r>
              <a:rPr lang="en-US" altLang="en-US" sz="1400" kern="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285750" lvl="0" indent="-285750" eaLnBrk="0" fontAlgn="base" hangingPunct="0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®"/>
            </a:pPr>
            <a:endParaRPr lang="en-US" altLang="en-US" sz="1400" kern="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altLang="en-US" sz="1400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altLang="en-US" sz="1400" kern="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or</a:t>
            </a:r>
          </a:p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US" altLang="en-US" sz="1400" kern="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lvl="0" indent="-285750" eaLnBrk="0" fontAlgn="base" hangingPunct="0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®"/>
            </a:pPr>
            <a:r>
              <a:rPr lang="en-US" altLang="en-US" sz="1400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Any organization that need to get into better competitive position and needs to analyze data and share business information to the market – they need BI</a:t>
            </a:r>
          </a:p>
        </p:txBody>
      </p:sp>
    </p:spTree>
    <p:extLst>
      <p:ext uri="{BB962C8B-B14F-4D97-AF65-F5344CB8AC3E}">
        <p14:creationId xmlns:p14="http://schemas.microsoft.com/office/powerpoint/2010/main" val="170101843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7975" y="2211710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20000"/>
              </a:spcBef>
              <a:buSzPct val="80000"/>
            </a:pPr>
            <a:r>
              <a:rPr lang="en-US" altLang="en-US" sz="3200" b="1" dirty="0" smtClean="0">
                <a:solidFill>
                  <a:srgbClr val="0070C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What is BI?</a:t>
            </a:r>
            <a:endParaRPr lang="en-US" altLang="en-US" sz="3200" b="1" dirty="0">
              <a:solidFill>
                <a:srgbClr val="0070C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7" descr="edureka logol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AutoShape 4" descr="https://encrypted-tbn1.gstatic.com/images?q=tbn:ANd9GcTQSFcPrZNm5CIwfVS1XbuRXn7MUFAftYh6hQnDwIbhrQS7-NThtnFwUQ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6474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AutoShape 4" descr="https://encrypted-tbn1.gstatic.com/images?q=tbn:ANd9GcTQSFcPrZNm5CIwfVS1XbuRXn7MUFAftYh6hQnDwIbhrQS7-NThtnFwU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177942"/>
            <a:ext cx="430951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600" dirty="0" smtClean="0">
                <a:solidFill>
                  <a:srgbClr val="262626"/>
                </a:solidFill>
              </a:rPr>
              <a:t>What is Business Intelligence ?</a:t>
            </a:r>
            <a:endParaRPr lang="en-IN" sz="2600" dirty="0">
              <a:solidFill>
                <a:srgbClr val="26262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0375" y="622343"/>
            <a:ext cx="85689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" indent="-285750">
              <a:buFont typeface="Symbol" panose="05050102010706020507" pitchFamily="18" charset="2"/>
              <a:buChar char="®"/>
            </a:pPr>
            <a:endParaRPr lang="en-IN" sz="1200" b="1" dirty="0" smtClean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02870" indent="-285750">
              <a:buFont typeface="Symbol" panose="05050102010706020507" pitchFamily="18" charset="2"/>
              <a:buChar char="®"/>
            </a:pPr>
            <a:endParaRPr lang="en-IN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02870" indent="-285750">
              <a:buFont typeface="Symbol" panose="05050102010706020507" pitchFamily="18" charset="2"/>
              <a:buChar char="®"/>
            </a:pPr>
            <a:r>
              <a:rPr lang="en-US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Business Intelligence is the process of transforming the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business data into Information/Knowledge </a:t>
            </a:r>
            <a:r>
              <a:rPr lang="en-US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computer based techniques thus enabling the users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take effective fact based decisions </a:t>
            </a:r>
            <a:endParaRPr lang="en-US" sz="1200" dirty="0" smtClean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200" b="1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200" b="1" dirty="0" smtClean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200" b="1" dirty="0" smtClean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200" b="1" dirty="0" smtClean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200" b="1" dirty="0" smtClean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200" b="1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200" b="1" dirty="0" smtClean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IN" sz="1200" b="1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745179" y="2883054"/>
            <a:ext cx="6555626" cy="1636907"/>
            <a:chOff x="1405848" y="2364110"/>
            <a:chExt cx="6555626" cy="1636907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6165603" y="2825973"/>
              <a:ext cx="733620" cy="0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3819805" y="2836028"/>
              <a:ext cx="513180" cy="0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229403" y="2364110"/>
              <a:ext cx="784794" cy="923725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629" y="2364110"/>
              <a:ext cx="874919" cy="874919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6738849" y="3349468"/>
              <a:ext cx="1222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70C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Decision </a:t>
              </a:r>
              <a:endParaRPr lang="en-IN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0153" y="2583936"/>
              <a:ext cx="739250" cy="50418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4039770" y="3349468"/>
              <a:ext cx="23755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70C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Information /Knowledge</a:t>
              </a:r>
              <a:endParaRPr lang="en-IN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405848" y="3724018"/>
              <a:ext cx="1222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0070C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Business Data</a:t>
              </a:r>
              <a:endParaRPr lang="en-IN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069995" y="1877479"/>
            <a:ext cx="1682672" cy="2769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Business Intelligence </a:t>
            </a:r>
            <a:endParaRPr lang="en-IN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5536" y="1980776"/>
            <a:ext cx="4010488" cy="2379377"/>
          </a:xfrm>
          <a:prstGeom prst="rect">
            <a:avLst/>
          </a:prstGeom>
        </p:spPr>
      </p:pic>
      <p:pic>
        <p:nvPicPr>
          <p:cNvPr id="27" name="Picture 7" descr="edureka logol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826418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9940" y="915566"/>
            <a:ext cx="640871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Symbol" panose="05050102010706020507" pitchFamily="18" charset="2"/>
              <a:buChar char="®"/>
              <a:defRPr/>
            </a:pP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 is combination of below characteristics:</a:t>
            </a:r>
          </a:p>
          <a:p>
            <a:pPr>
              <a:defRPr/>
            </a:pPr>
            <a:endParaRPr lang="en-US" alt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buFont typeface="Tahoma" panose="020B0604030504040204" pitchFamily="34" charset="0"/>
              <a:buChar char="»"/>
              <a:defRPr/>
            </a:pP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Integrated data (ODS</a:t>
            </a: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628650" lvl="1" indent="-171450">
              <a:buFont typeface="Tahoma" panose="020B0604030504040204" pitchFamily="34" charset="0"/>
              <a:buChar char="»"/>
              <a:defRPr/>
            </a:pPr>
            <a:endParaRPr lang="en-US" alt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buFont typeface="Tahoma" panose="020B0604030504040204" pitchFamily="34" charset="0"/>
              <a:buChar char="»"/>
              <a:defRPr/>
            </a:pP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warehouse (to maintain history</a:t>
            </a: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628650" lvl="1" indent="-171450">
              <a:buFont typeface="Tahoma" panose="020B0604030504040204" pitchFamily="34" charset="0"/>
              <a:buChar char="»"/>
              <a:defRPr/>
            </a:pPr>
            <a:endParaRPr lang="en-US" alt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buFont typeface="Tahoma" panose="020B0604030504040204" pitchFamily="34" charset="0"/>
              <a:buChar char="»"/>
              <a:defRPr/>
            </a:pP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OLAP Cube(s</a:t>
            </a: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628650" lvl="1" indent="-171450">
              <a:buFont typeface="Tahoma" panose="020B0604030504040204" pitchFamily="34" charset="0"/>
              <a:buChar char="»"/>
              <a:defRPr/>
            </a:pPr>
            <a:endParaRPr lang="en-US" alt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buFont typeface="Tahoma" panose="020B0604030504040204" pitchFamily="34" charset="0"/>
              <a:buChar char="»"/>
              <a:defRPr/>
            </a:pP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Visualization the results (reports</a:t>
            </a: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IN" alt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5536" y="177942"/>
            <a:ext cx="3229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en-US" sz="2800" dirty="0"/>
              <a:t>BI is combination of..</a:t>
            </a:r>
            <a:endParaRPr lang="en-IN" sz="26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415695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Brain4ce_course_template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Brain4ce_course_template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Brain4ce_course_template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_Brain4ce_course_template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10969</TotalTime>
  <Words>1262</Words>
  <Application>Microsoft Office PowerPoint</Application>
  <PresentationFormat>On-screen Show (16:9)</PresentationFormat>
  <Paragraphs>396</Paragraphs>
  <Slides>38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38</vt:i4>
      </vt:variant>
    </vt:vector>
  </HeadingPairs>
  <TitlesOfParts>
    <vt:vector size="53" baseType="lpstr">
      <vt:lpstr>ＭＳ Ｐゴシック</vt:lpstr>
      <vt:lpstr>AdvOTf9433e2d</vt:lpstr>
      <vt:lpstr>Arial</vt:lpstr>
      <vt:lpstr>Calibri</vt:lpstr>
      <vt:lpstr>Castellar</vt:lpstr>
      <vt:lpstr>Symbol</vt:lpstr>
      <vt:lpstr>Tahoma</vt:lpstr>
      <vt:lpstr>Wingdings</vt:lpstr>
      <vt:lpstr>1_Office Theme</vt:lpstr>
      <vt:lpstr>2_Office Theme</vt:lpstr>
      <vt:lpstr>2_Brain4ce_course_template</vt:lpstr>
      <vt:lpstr>4_Brain4ce_course_template</vt:lpstr>
      <vt:lpstr>Brain4ce_course_template</vt:lpstr>
      <vt:lpstr>1_Brain4ce_course_template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Shubham</dc:creator>
  <cp:lastModifiedBy>Awanish</cp:lastModifiedBy>
  <cp:revision>1708</cp:revision>
  <dcterms:created xsi:type="dcterms:W3CDTF">2013-11-21T15:28:36Z</dcterms:created>
  <dcterms:modified xsi:type="dcterms:W3CDTF">2015-09-15T08:17:57Z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2013-11-08T00:00:00Z</vt:filetime>
  </property>
  <property fmtid="{D5CDD505-2E9C-101B-9397-08002B2CF9AE}" pid="3" name="LastSaved">
    <vt:filetime>2013-11-21T00:00:00Z</vt:filetime>
  </property>
</Properties>
</file>